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7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8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9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10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11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theme/theme12.xml" ContentType="application/vnd.openxmlformats-officedocument.theme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13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14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15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16.xml" ContentType="application/vnd.openxmlformats-officedocument.theme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17.xml" ContentType="application/vnd.openxmlformats-officedocument.theme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18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19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20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theme/theme21.xml" ContentType="application/vnd.openxmlformats-officedocument.theme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22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23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24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theme/theme25.xml" ContentType="application/vnd.openxmlformats-officedocument.theme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theme/theme26.xml" ContentType="application/vnd.openxmlformats-officedocument.theme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theme/theme27.xml" ContentType="application/vnd.openxmlformats-officedocument.theme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theme/theme28.xml" ContentType="application/vnd.openxmlformats-officedocument.theme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theme/theme29.xml" ContentType="application/vnd.openxmlformats-officedocument.theme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theme/theme30.xml" ContentType="application/vnd.openxmlformats-officedocument.theme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theme/theme31.xml" ContentType="application/vnd.openxmlformats-officedocument.theme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theme/theme32.xml" ContentType="application/vnd.openxmlformats-officedocument.theme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theme/theme33.xml" ContentType="application/vnd.openxmlformats-officedocument.theme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theme/theme34.xml" ContentType="application/vnd.openxmlformats-officedocument.theme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theme/theme35.xml" ContentType="application/vnd.openxmlformats-officedocument.theme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theme/theme36.xml" ContentType="application/vnd.openxmlformats-officedocument.theme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theme/theme37.xml" ContentType="application/vnd.openxmlformats-officedocument.theme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theme/theme38.xml" ContentType="application/vnd.openxmlformats-officedocument.theme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  <p:sldMasterId id="2147483676" r:id="rId2"/>
    <p:sldMasterId id="2147483686" r:id="rId3"/>
    <p:sldMasterId id="2147483696" r:id="rId4"/>
    <p:sldMasterId id="2147483711" r:id="rId5"/>
    <p:sldMasterId id="2147483722" r:id="rId6"/>
    <p:sldMasterId id="2147483733" r:id="rId7"/>
    <p:sldMasterId id="2147483918" r:id="rId8"/>
    <p:sldMasterId id="2147483970" r:id="rId9"/>
    <p:sldMasterId id="2147484023" r:id="rId10"/>
    <p:sldMasterId id="2147484034" r:id="rId11"/>
    <p:sldMasterId id="2147484045" r:id="rId12"/>
    <p:sldMasterId id="2147484057" r:id="rId13"/>
    <p:sldMasterId id="2147484068" r:id="rId14"/>
    <p:sldMasterId id="2147484079" r:id="rId15"/>
    <p:sldMasterId id="2147484091" r:id="rId16"/>
    <p:sldMasterId id="2147484102" r:id="rId17"/>
    <p:sldMasterId id="2147484113" r:id="rId18"/>
    <p:sldMasterId id="2147484125" r:id="rId19"/>
    <p:sldMasterId id="2147484136" r:id="rId20"/>
    <p:sldMasterId id="2147484147" r:id="rId21"/>
    <p:sldMasterId id="2147484159" r:id="rId22"/>
    <p:sldMasterId id="2147484170" r:id="rId23"/>
    <p:sldMasterId id="2147484181" r:id="rId24"/>
    <p:sldMasterId id="2147484193" r:id="rId25"/>
    <p:sldMasterId id="2147484204" r:id="rId26"/>
    <p:sldMasterId id="2147484215" r:id="rId27"/>
    <p:sldMasterId id="2147484227" r:id="rId28"/>
    <p:sldMasterId id="2147484279" r:id="rId29"/>
    <p:sldMasterId id="2147484291" r:id="rId30"/>
    <p:sldMasterId id="2147484303" r:id="rId31"/>
    <p:sldMasterId id="2147484315" r:id="rId32"/>
    <p:sldMasterId id="2147484327" r:id="rId33"/>
    <p:sldMasterId id="2147484339" r:id="rId34"/>
    <p:sldMasterId id="2147484351" r:id="rId35"/>
    <p:sldMasterId id="2147484363" r:id="rId36"/>
    <p:sldMasterId id="2147484375" r:id="rId37"/>
    <p:sldMasterId id="2147484387" r:id="rId38"/>
    <p:sldMasterId id="2147484399" r:id="rId39"/>
  </p:sldMasterIdLst>
  <p:notesMasterIdLst>
    <p:notesMasterId r:id="rId87"/>
  </p:notesMasterIdLst>
  <p:handoutMasterIdLst>
    <p:handoutMasterId r:id="rId88"/>
  </p:handoutMasterIdLst>
  <p:sldIdLst>
    <p:sldId id="395" r:id="rId40"/>
    <p:sldId id="413" r:id="rId41"/>
    <p:sldId id="553" r:id="rId42"/>
    <p:sldId id="585" r:id="rId43"/>
    <p:sldId id="414" r:id="rId44"/>
    <p:sldId id="351" r:id="rId45"/>
    <p:sldId id="587" r:id="rId46"/>
    <p:sldId id="586" r:id="rId47"/>
    <p:sldId id="419" r:id="rId48"/>
    <p:sldId id="531" r:id="rId49"/>
    <p:sldId id="537" r:id="rId50"/>
    <p:sldId id="575" r:id="rId51"/>
    <p:sldId id="422" r:id="rId52"/>
    <p:sldId id="549" r:id="rId53"/>
    <p:sldId id="433" r:id="rId54"/>
    <p:sldId id="558" r:id="rId55"/>
    <p:sldId id="560" r:id="rId56"/>
    <p:sldId id="570" r:id="rId57"/>
    <p:sldId id="571" r:id="rId58"/>
    <p:sldId id="561" r:id="rId59"/>
    <p:sldId id="562" r:id="rId60"/>
    <p:sldId id="563" r:id="rId61"/>
    <p:sldId id="577" r:id="rId62"/>
    <p:sldId id="578" r:id="rId63"/>
    <p:sldId id="569" r:id="rId64"/>
    <p:sldId id="573" r:id="rId65"/>
    <p:sldId id="579" r:id="rId66"/>
    <p:sldId id="572" r:id="rId67"/>
    <p:sldId id="574" r:id="rId68"/>
    <p:sldId id="567" r:id="rId69"/>
    <p:sldId id="590" r:id="rId70"/>
    <p:sldId id="496" r:id="rId71"/>
    <p:sldId id="534" r:id="rId72"/>
    <p:sldId id="548" r:id="rId73"/>
    <p:sldId id="470" r:id="rId74"/>
    <p:sldId id="471" r:id="rId75"/>
    <p:sldId id="472" r:id="rId76"/>
    <p:sldId id="473" r:id="rId77"/>
    <p:sldId id="474" r:id="rId78"/>
    <p:sldId id="580" r:id="rId79"/>
    <p:sldId id="582" r:id="rId80"/>
    <p:sldId id="583" r:id="rId81"/>
    <p:sldId id="581" r:id="rId82"/>
    <p:sldId id="584" r:id="rId83"/>
    <p:sldId id="588" r:id="rId84"/>
    <p:sldId id="591" r:id="rId85"/>
    <p:sldId id="589" r:id="rId86"/>
  </p:sldIdLst>
  <p:sldSz cx="9144000" cy="6858000" type="letter"/>
  <p:notesSz cx="9282113" cy="6991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031F42C-9C89-AB43-9A78-D5E06B5E3848}">
          <p14:sldIdLst>
            <p14:sldId id="395"/>
            <p14:sldId id="413"/>
            <p14:sldId id="553"/>
            <p14:sldId id="585"/>
            <p14:sldId id="414"/>
          </p14:sldIdLst>
        </p14:section>
        <p14:section name="GP-Basics" id="{E75E4AB0-782F-5C47-81F3-4B14C837D624}">
          <p14:sldIdLst>
            <p14:sldId id="351"/>
            <p14:sldId id="587"/>
            <p14:sldId id="586"/>
            <p14:sldId id="419"/>
          </p14:sldIdLst>
        </p14:section>
        <p14:section name="Demonstration" id="{31C8F6C7-A8E3-2446-9563-00DBB2392733}">
          <p14:sldIdLst>
            <p14:sldId id="531"/>
            <p14:sldId id="537"/>
            <p14:sldId id="575"/>
          </p14:sldIdLst>
        </p14:section>
        <p14:section name="Description" id="{8B536D48-DA07-4142-953E-412370645BA1}">
          <p14:sldIdLst>
            <p14:sldId id="422"/>
            <p14:sldId id="549"/>
            <p14:sldId id="433"/>
            <p14:sldId id="558"/>
            <p14:sldId id="560"/>
            <p14:sldId id="570"/>
            <p14:sldId id="571"/>
            <p14:sldId id="561"/>
            <p14:sldId id="562"/>
            <p14:sldId id="563"/>
            <p14:sldId id="577"/>
            <p14:sldId id="578"/>
            <p14:sldId id="569"/>
            <p14:sldId id="573"/>
            <p14:sldId id="579"/>
            <p14:sldId id="572"/>
            <p14:sldId id="574"/>
            <p14:sldId id="567"/>
            <p14:sldId id="590"/>
          </p14:sldIdLst>
        </p14:section>
        <p14:section name="ALFA-SOFTWARE" id="{895622DB-6EFC-F448-83BF-BDEF4D6D6C53}">
          <p14:sldIdLst>
            <p14:sldId id="496"/>
            <p14:sldId id="534"/>
            <p14:sldId id="548"/>
          </p14:sldIdLst>
        </p14:section>
        <p14:section name="Reference Material" id="{A3D00F99-5950-D24D-80A0-AD19E66265C2}">
          <p14:sldIdLst>
            <p14:sldId id="470"/>
            <p14:sldId id="471"/>
            <p14:sldId id="472"/>
            <p14:sldId id="473"/>
            <p14:sldId id="474"/>
          </p14:sldIdLst>
        </p14:section>
        <p14:section name="S3" id="{E63B355B-AAE5-5C49-8711-527517D0DA54}">
          <p14:sldIdLst>
            <p14:sldId id="580"/>
            <p14:sldId id="582"/>
            <p14:sldId id="583"/>
            <p14:sldId id="581"/>
            <p14:sldId id="584"/>
          </p14:sldIdLst>
        </p14:section>
        <p14:section name="Papers" id="{F670DB02-4ADE-B044-953B-4B0CE2D33D11}">
          <p14:sldIdLst>
            <p14:sldId id="588"/>
            <p14:sldId id="591"/>
            <p14:sldId id="5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99"/>
    <a:srgbClr val="FF00FF"/>
    <a:srgbClr val="00FF00"/>
    <a:srgbClr val="666666"/>
    <a:srgbClr val="CC6600"/>
    <a:srgbClr val="FF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82255" autoAdjust="0"/>
  </p:normalViewPr>
  <p:slideViewPr>
    <p:cSldViewPr>
      <p:cViewPr>
        <p:scale>
          <a:sx n="90" d="100"/>
          <a:sy n="90" d="100"/>
        </p:scale>
        <p:origin x="-656" y="-80"/>
      </p:cViewPr>
      <p:guideLst>
        <p:guide orient="horz" pos="177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18608"/>
    </p:cViewPr>
  </p:sorterViewPr>
  <p:notesViewPr>
    <p:cSldViewPr>
      <p:cViewPr varScale="1">
        <p:scale>
          <a:sx n="79" d="100"/>
          <a:sy n="79" d="100"/>
        </p:scale>
        <p:origin x="-2352" y="-120"/>
      </p:cViewPr>
      <p:guideLst>
        <p:guide orient="horz" pos="2202"/>
        <p:guide pos="29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slideMaster" Target="slideMasters/slideMaster36.xml"/><Relationship Id="rId37" Type="http://schemas.openxmlformats.org/officeDocument/2006/relationships/slideMaster" Target="slideMasters/slideMaster37.xml"/><Relationship Id="rId38" Type="http://schemas.openxmlformats.org/officeDocument/2006/relationships/slideMaster" Target="slideMasters/slideMaster38.xml"/><Relationship Id="rId39" Type="http://schemas.openxmlformats.org/officeDocument/2006/relationships/slideMaster" Target="slideMasters/slideMaster39.xml"/><Relationship Id="rId50" Type="http://schemas.openxmlformats.org/officeDocument/2006/relationships/slide" Target="slides/slide11.xml"/><Relationship Id="rId51" Type="http://schemas.openxmlformats.org/officeDocument/2006/relationships/slide" Target="slides/slide12.xml"/><Relationship Id="rId52" Type="http://schemas.openxmlformats.org/officeDocument/2006/relationships/slide" Target="slides/slide13.xml"/><Relationship Id="rId53" Type="http://schemas.openxmlformats.org/officeDocument/2006/relationships/slide" Target="slides/slide14.xml"/><Relationship Id="rId54" Type="http://schemas.openxmlformats.org/officeDocument/2006/relationships/slide" Target="slides/slide15.xml"/><Relationship Id="rId55" Type="http://schemas.openxmlformats.org/officeDocument/2006/relationships/slide" Target="slides/slide16.xml"/><Relationship Id="rId56" Type="http://schemas.openxmlformats.org/officeDocument/2006/relationships/slide" Target="slides/slide17.xml"/><Relationship Id="rId57" Type="http://schemas.openxmlformats.org/officeDocument/2006/relationships/slide" Target="slides/slide18.xml"/><Relationship Id="rId58" Type="http://schemas.openxmlformats.org/officeDocument/2006/relationships/slide" Target="slides/slide19.xml"/><Relationship Id="rId59" Type="http://schemas.openxmlformats.org/officeDocument/2006/relationships/slide" Target="slides/slide20.xml"/><Relationship Id="rId70" Type="http://schemas.openxmlformats.org/officeDocument/2006/relationships/slide" Target="slides/slide31.xml"/><Relationship Id="rId71" Type="http://schemas.openxmlformats.org/officeDocument/2006/relationships/slide" Target="slides/slide32.xml"/><Relationship Id="rId72" Type="http://schemas.openxmlformats.org/officeDocument/2006/relationships/slide" Target="slides/slide33.xml"/><Relationship Id="rId73" Type="http://schemas.openxmlformats.org/officeDocument/2006/relationships/slide" Target="slides/slide34.xml"/><Relationship Id="rId74" Type="http://schemas.openxmlformats.org/officeDocument/2006/relationships/slide" Target="slides/slide35.xml"/><Relationship Id="rId75" Type="http://schemas.openxmlformats.org/officeDocument/2006/relationships/slide" Target="slides/slide36.xml"/><Relationship Id="rId76" Type="http://schemas.openxmlformats.org/officeDocument/2006/relationships/slide" Target="slides/slide37.xml"/><Relationship Id="rId77" Type="http://schemas.openxmlformats.org/officeDocument/2006/relationships/slide" Target="slides/slide38.xml"/><Relationship Id="rId78" Type="http://schemas.openxmlformats.org/officeDocument/2006/relationships/slide" Target="slides/slide39.xml"/><Relationship Id="rId79" Type="http://schemas.openxmlformats.org/officeDocument/2006/relationships/slide" Target="slides/slide40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40" Type="http://schemas.openxmlformats.org/officeDocument/2006/relationships/slide" Target="slides/slide1.xml"/><Relationship Id="rId41" Type="http://schemas.openxmlformats.org/officeDocument/2006/relationships/slide" Target="slides/slide2.xml"/><Relationship Id="rId42" Type="http://schemas.openxmlformats.org/officeDocument/2006/relationships/slide" Target="slides/slide3.xml"/><Relationship Id="rId43" Type="http://schemas.openxmlformats.org/officeDocument/2006/relationships/slide" Target="slides/slide4.xml"/><Relationship Id="rId44" Type="http://schemas.openxmlformats.org/officeDocument/2006/relationships/slide" Target="slides/slide5.xml"/><Relationship Id="rId45" Type="http://schemas.openxmlformats.org/officeDocument/2006/relationships/slide" Target="slides/slide6.xml"/><Relationship Id="rId46" Type="http://schemas.openxmlformats.org/officeDocument/2006/relationships/slide" Target="slides/slide7.xml"/><Relationship Id="rId47" Type="http://schemas.openxmlformats.org/officeDocument/2006/relationships/slide" Target="slides/slide8.xml"/><Relationship Id="rId48" Type="http://schemas.openxmlformats.org/officeDocument/2006/relationships/slide" Target="slides/slide9.xml"/><Relationship Id="rId49" Type="http://schemas.openxmlformats.org/officeDocument/2006/relationships/slide" Target="slides/slide10.xml"/><Relationship Id="rId60" Type="http://schemas.openxmlformats.org/officeDocument/2006/relationships/slide" Target="slides/slide21.xml"/><Relationship Id="rId61" Type="http://schemas.openxmlformats.org/officeDocument/2006/relationships/slide" Target="slides/slide22.xml"/><Relationship Id="rId62" Type="http://schemas.openxmlformats.org/officeDocument/2006/relationships/slide" Target="slides/slide23.xml"/><Relationship Id="rId63" Type="http://schemas.openxmlformats.org/officeDocument/2006/relationships/slide" Target="slides/slide24.xml"/><Relationship Id="rId64" Type="http://schemas.openxmlformats.org/officeDocument/2006/relationships/slide" Target="slides/slide25.xml"/><Relationship Id="rId65" Type="http://schemas.openxmlformats.org/officeDocument/2006/relationships/slide" Target="slides/slide26.xml"/><Relationship Id="rId66" Type="http://schemas.openxmlformats.org/officeDocument/2006/relationships/slide" Target="slides/slide27.xml"/><Relationship Id="rId67" Type="http://schemas.openxmlformats.org/officeDocument/2006/relationships/slide" Target="slides/slide28.xml"/><Relationship Id="rId68" Type="http://schemas.openxmlformats.org/officeDocument/2006/relationships/slide" Target="slides/slide29.xml"/><Relationship Id="rId69" Type="http://schemas.openxmlformats.org/officeDocument/2006/relationships/slide" Target="slides/slide30.xml"/><Relationship Id="rId80" Type="http://schemas.openxmlformats.org/officeDocument/2006/relationships/slide" Target="slides/slide41.xml"/><Relationship Id="rId81" Type="http://schemas.openxmlformats.org/officeDocument/2006/relationships/slide" Target="slides/slide42.xml"/><Relationship Id="rId82" Type="http://schemas.openxmlformats.org/officeDocument/2006/relationships/slide" Target="slides/slide43.xml"/><Relationship Id="rId83" Type="http://schemas.openxmlformats.org/officeDocument/2006/relationships/slide" Target="slides/slide44.xml"/><Relationship Id="rId84" Type="http://schemas.openxmlformats.org/officeDocument/2006/relationships/slide" Target="slides/slide45.xml"/><Relationship Id="rId85" Type="http://schemas.openxmlformats.org/officeDocument/2006/relationships/slide" Target="slides/slide46.xml"/><Relationship Id="rId86" Type="http://schemas.openxmlformats.org/officeDocument/2006/relationships/slide" Target="slides/slide47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465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0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465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0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465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0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57975"/>
            <a:ext cx="40465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351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2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>
              <a:defRPr sz="1200" b="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9388" y="0"/>
            <a:ext cx="4022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 b="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2425" y="523875"/>
            <a:ext cx="3497263" cy="2622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6663" y="3321050"/>
            <a:ext cx="6808787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0513"/>
            <a:ext cx="4022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>
              <a:defRPr sz="1200" b="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9388" y="6640513"/>
            <a:ext cx="4022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 b="0">
                <a:latin typeface="Times New Roman" charset="0"/>
              </a:defRPr>
            </a:lvl1pPr>
          </a:lstStyle>
          <a:p>
            <a:fld id="{6DEE329E-855C-864F-BADD-475FD17C7D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61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2425" y="523875"/>
            <a:ext cx="3497263" cy="2622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21050"/>
            <a:ext cx="6808787" cy="31464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Note the difference here with GA or ES!!!</a:t>
            </a:r>
          </a:p>
          <a:p>
            <a:r>
              <a:rPr lang="en-US" dirty="0" smtClean="0"/>
              <a:t>No positional coding</a:t>
            </a:r>
            <a:r>
              <a:rPr lang="en-US" baseline="0" dirty="0" smtClean="0"/>
              <a:t> in the representation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2425" y="523875"/>
            <a:ext cx="3497263" cy="2622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21050"/>
            <a:ext cx="6808787" cy="31464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8775" y="520700"/>
            <a:ext cx="3479800" cy="2609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03588"/>
            <a:ext cx="6808787" cy="31892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2985" tIns="46493" rIns="92985" bIns="4649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2425" y="523875"/>
            <a:ext cx="3497263" cy="2622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3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21050"/>
            <a:ext cx="6808787" cy="31464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7188" y="525463"/>
            <a:ext cx="3494087" cy="26209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21050"/>
            <a:ext cx="6808787" cy="3144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4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5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2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7188" y="525463"/>
            <a:ext cx="3494087" cy="26209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63" y="3321050"/>
            <a:ext cx="6808787" cy="3144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0352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5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2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55378"/>
      </p:ext>
    </p:extLst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6390"/>
      </p:ext>
    </p:extLst>
  </p:cSld>
  <p:clrMapOvr>
    <a:masterClrMapping/>
  </p:clrMapOvr>
  <p:transition xmlns:p14="http://schemas.microsoft.com/office/powerpoint/2010/main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3622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55378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6390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3622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6390"/>
      </p:ext>
    </p:extLst>
  </p:cSld>
  <p:clrMapOvr>
    <a:masterClrMapping/>
  </p:clrMapOvr>
  <p:transition xmlns:p14="http://schemas.microsoft.com/office/powerpoint/2010/main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7215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2347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59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7095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1026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31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8995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9843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9503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87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4204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6390"/>
      </p:ext>
    </p:extLst>
  </p:cSld>
  <p:clrMapOvr>
    <a:masterClrMapping/>
  </p:clrMapOvr>
  <p:transition xmlns:p14="http://schemas.microsoft.com/office/powerpoint/2010/main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564136133"/>
      </p:ext>
    </p:extLst>
  </p:cSld>
  <p:clrMapOvr>
    <a:masterClrMapping/>
  </p:clrMapOvr>
  <p:transition xmlns:p14="http://schemas.microsoft.com/office/powerpoint/2010/main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68089"/>
      </p:ext>
    </p:extLst>
  </p:cSld>
  <p:clrMapOvr>
    <a:masterClrMapping/>
  </p:clrMapOvr>
  <p:transition xmlns:p14="http://schemas.microsoft.com/office/powerpoint/2010/main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31291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143000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3622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6248400"/>
            <a:ext cx="5715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1905000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3605213"/>
            <a:ext cx="5257800" cy="1500187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7660235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</a:lstStyle>
          <a:p>
            <a:pPr lvl="0"/>
            <a:r>
              <a:rPr lang="en-US" dirty="0" smtClean="0"/>
              <a:t>Click to Edit Section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4290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12271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69412737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228600"/>
            <a:ext cx="89154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dirty="0" smtClean="0"/>
              <a:t>Click to edit blank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1113601080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48400"/>
            <a:ext cx="457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Click to edit section name or footer</a:t>
            </a:r>
          </a:p>
        </p:txBody>
      </p:sp>
    </p:spTree>
    <p:extLst>
      <p:ext uri="{BB962C8B-B14F-4D97-AF65-F5344CB8AC3E}">
        <p14:creationId xmlns:p14="http://schemas.microsoft.com/office/powerpoint/2010/main" val="3805110552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F16BFD-34D5-F54A-8815-F0E150061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3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8334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0767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8958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6248400"/>
            <a:ext cx="6705600" cy="381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>
              <a:buNone/>
              <a:defRPr sz="1800" b="0">
                <a:solidFill>
                  <a:srgbClr val="CC6600"/>
                </a:solidFill>
              </a:defRPr>
            </a:lvl1pPr>
          </a:lstStyle>
          <a:p>
            <a:r>
              <a:rPr lang="en-US" dirty="0" smtClean="0"/>
              <a:t>GP evolves executable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6024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09600"/>
          </a:xfrm>
          <a:prstGeom prst="rect">
            <a:avLst/>
          </a:prstGeom>
        </p:spPr>
        <p:txBody>
          <a:bodyPr anchor="ctr" anchorCtr="1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39624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6248400"/>
            <a:ext cx="5486400" cy="3810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baseline="0">
                <a:solidFill>
                  <a:srgbClr val="CC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</a:lstStyle>
          <a:p>
            <a:pPr lvl="0"/>
            <a:r>
              <a:rPr lang="en-US" dirty="0" smtClean="0"/>
              <a:t>GP evolves executable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55315402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0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51.xml"/><Relationship Id="rId2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57.xml"/><Relationship Id="rId8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0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1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61.xml"/><Relationship Id="rId2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65.xml"/><Relationship Id="rId6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68.xml"/><Relationship Id="rId9" Type="http://schemas.openxmlformats.org/officeDocument/2006/relationships/slideLayout" Target="../slideLayouts/slideLayout369.xml"/><Relationship Id="rId10" Type="http://schemas.openxmlformats.org/officeDocument/2006/relationships/slideLayout" Target="../slideLayouts/slideLayout37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1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371.xml"/><Relationship Id="rId2" Type="http://schemas.openxmlformats.org/officeDocument/2006/relationships/slideLayout" Target="../slideLayouts/slideLayout372.xml"/><Relationship Id="rId3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77.xml"/><Relationship Id="rId8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0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82.xml"/><Relationship Id="rId2" Type="http://schemas.openxmlformats.org/officeDocument/2006/relationships/slideLayout" Target="../slideLayouts/slideLayout383.xml"/><Relationship Id="rId3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1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4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92.xml"/><Relationship Id="rId2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397.xml"/><Relationship Id="rId7" Type="http://schemas.openxmlformats.org/officeDocument/2006/relationships/slideLayout" Target="../slideLayouts/slideLayout398.xml"/><Relationship Id="rId8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0.xml"/><Relationship Id="rId10" Type="http://schemas.openxmlformats.org/officeDocument/2006/relationships/slideLayout" Target="../slideLayouts/slideLayout401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2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403.xml"/><Relationship Id="rId3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405.xml"/><Relationship Id="rId5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408.xml"/><Relationship Id="rId8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0.xml"/><Relationship Id="rId10" Type="http://schemas.openxmlformats.org/officeDocument/2006/relationships/slideLayout" Target="../slideLayouts/slideLayout411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6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2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7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23.xml"/><Relationship Id="rId2" Type="http://schemas.openxmlformats.org/officeDocument/2006/relationships/slideLayout" Target="../slideLayouts/slideLayout424.xml"/><Relationship Id="rId3" Type="http://schemas.openxmlformats.org/officeDocument/2006/relationships/slideLayout" Target="../slideLayouts/slideLayout425.xml"/><Relationship Id="rId4" Type="http://schemas.openxmlformats.org/officeDocument/2006/relationships/slideLayout" Target="../slideLayouts/slideLayout426.xml"/><Relationship Id="rId5" Type="http://schemas.openxmlformats.org/officeDocument/2006/relationships/slideLayout" Target="../slideLayouts/slideLayout427.xml"/><Relationship Id="rId6" Type="http://schemas.openxmlformats.org/officeDocument/2006/relationships/slideLayout" Target="../slideLayouts/slideLayout428.xml"/><Relationship Id="rId7" Type="http://schemas.openxmlformats.org/officeDocument/2006/relationships/slideLayout" Target="../slideLayouts/slideLayout429.xml"/><Relationship Id="rId8" Type="http://schemas.openxmlformats.org/officeDocument/2006/relationships/slideLayout" Target="../slideLayouts/slideLayout430.xml"/><Relationship Id="rId9" Type="http://schemas.openxmlformats.org/officeDocument/2006/relationships/slideLayout" Target="../slideLayouts/slideLayout431.xml"/><Relationship Id="rId10" Type="http://schemas.openxmlformats.org/officeDocument/2006/relationships/slideLayout" Target="../slideLayouts/slideLayout432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3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433.xml"/><Relationship Id="rId2" Type="http://schemas.openxmlformats.org/officeDocument/2006/relationships/slideLayout" Target="../slideLayouts/slideLayout434.xml"/><Relationship Id="rId3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37.xml"/><Relationship Id="rId6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39.xml"/><Relationship Id="rId8" Type="http://schemas.openxmlformats.org/officeDocument/2006/relationships/slideLayout" Target="../slideLayouts/slideLayout440.xml"/><Relationship Id="rId9" Type="http://schemas.openxmlformats.org/officeDocument/2006/relationships/slideLayout" Target="../slideLayouts/slideLayout441.xml"/><Relationship Id="rId10" Type="http://schemas.openxmlformats.org/officeDocument/2006/relationships/slideLayout" Target="../slideLayouts/slideLayout442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9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3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0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55.xml"/><Relationship Id="rId3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0.xml"/><Relationship Id="rId8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3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4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3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2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75.xml"/><Relationship Id="rId2" Type="http://schemas.openxmlformats.org/officeDocument/2006/relationships/slideLayout" Target="../slideLayouts/slideLayout476.xml"/><Relationship Id="rId3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0.xml"/><Relationship Id="rId7" Type="http://schemas.openxmlformats.org/officeDocument/2006/relationships/slideLayout" Target="../slideLayouts/slideLayout481.xml"/><Relationship Id="rId8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4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3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85.xml"/><Relationship Id="rId2" Type="http://schemas.openxmlformats.org/officeDocument/2006/relationships/slideLayout" Target="../slideLayouts/slideLayout486.xml"/><Relationship Id="rId3" Type="http://schemas.openxmlformats.org/officeDocument/2006/relationships/slideLayout" Target="../slideLayouts/slideLayout487.xml"/><Relationship Id="rId4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0.xml"/><Relationship Id="rId7" Type="http://schemas.openxmlformats.org/officeDocument/2006/relationships/slideLayout" Target="../slideLayouts/slideLayout491.xml"/><Relationship Id="rId8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3.xml"/><Relationship Id="rId10" Type="http://schemas.openxmlformats.org/officeDocument/2006/relationships/slideLayout" Target="../slideLayouts/slideLayout494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5.xml"/><Relationship Id="rId12" Type="http://schemas.openxmlformats.org/officeDocument/2006/relationships/theme" Target="../theme/theme24.xml"/><Relationship Id="rId1" Type="http://schemas.openxmlformats.org/officeDocument/2006/relationships/slideLayout" Target="../slideLayouts/slideLayout495.xml"/><Relationship Id="rId2" Type="http://schemas.openxmlformats.org/officeDocument/2006/relationships/slideLayout" Target="../slideLayouts/slideLayout496.xml"/><Relationship Id="rId3" Type="http://schemas.openxmlformats.org/officeDocument/2006/relationships/slideLayout" Target="../slideLayouts/slideLayout497.xml"/><Relationship Id="rId4" Type="http://schemas.openxmlformats.org/officeDocument/2006/relationships/slideLayout" Target="../slideLayouts/slideLayout498.xml"/><Relationship Id="rId5" Type="http://schemas.openxmlformats.org/officeDocument/2006/relationships/slideLayout" Target="../slideLayouts/slideLayout499.xml"/><Relationship Id="rId6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501.xml"/><Relationship Id="rId8" Type="http://schemas.openxmlformats.org/officeDocument/2006/relationships/slideLayout" Target="../slideLayouts/slideLayout502.xml"/><Relationship Id="rId9" Type="http://schemas.openxmlformats.org/officeDocument/2006/relationships/slideLayout" Target="../slideLayouts/slideLayout503.xml"/><Relationship Id="rId10" Type="http://schemas.openxmlformats.org/officeDocument/2006/relationships/slideLayout" Target="../slideLayouts/slideLayout504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5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06.xml"/><Relationship Id="rId2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508.xml"/><Relationship Id="rId4" Type="http://schemas.openxmlformats.org/officeDocument/2006/relationships/slideLayout" Target="../slideLayouts/slideLayout509.xml"/><Relationship Id="rId5" Type="http://schemas.openxmlformats.org/officeDocument/2006/relationships/slideLayout" Target="../slideLayouts/slideLayout510.xml"/><Relationship Id="rId6" Type="http://schemas.openxmlformats.org/officeDocument/2006/relationships/slideLayout" Target="../slideLayouts/slideLayout511.xml"/><Relationship Id="rId7" Type="http://schemas.openxmlformats.org/officeDocument/2006/relationships/slideLayout" Target="../slideLayouts/slideLayout512.xml"/><Relationship Id="rId8" Type="http://schemas.openxmlformats.org/officeDocument/2006/relationships/slideLayout" Target="../slideLayouts/slideLayout513.xml"/><Relationship Id="rId9" Type="http://schemas.openxmlformats.org/officeDocument/2006/relationships/slideLayout" Target="../slideLayouts/slideLayout514.xml"/><Relationship Id="rId10" Type="http://schemas.openxmlformats.org/officeDocument/2006/relationships/slideLayout" Target="../slideLayouts/slideLayout515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6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5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6.xml"/><Relationship Id="rId12" Type="http://schemas.openxmlformats.org/officeDocument/2006/relationships/theme" Target="../theme/theme27.xml"/><Relationship Id="rId1" Type="http://schemas.openxmlformats.org/officeDocument/2006/relationships/slideLayout" Target="../slideLayouts/slideLayout526.xml"/><Relationship Id="rId2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30.xml"/><Relationship Id="rId6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2.xml"/><Relationship Id="rId8" Type="http://schemas.openxmlformats.org/officeDocument/2006/relationships/slideLayout" Target="../slideLayouts/slideLayout533.xml"/><Relationship Id="rId9" Type="http://schemas.openxmlformats.org/officeDocument/2006/relationships/slideLayout" Target="../slideLayouts/slideLayout534.xml"/><Relationship Id="rId10" Type="http://schemas.openxmlformats.org/officeDocument/2006/relationships/slideLayout" Target="../slideLayouts/slideLayout535.xml"/></Relationships>
</file>

<file path=ppt/slideMasters/_rels/slideMaster2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9.xml"/><Relationship Id="rId14" Type="http://schemas.openxmlformats.org/officeDocument/2006/relationships/slideLayout" Target="../slideLayouts/slideLayout550.xml"/><Relationship Id="rId15" Type="http://schemas.openxmlformats.org/officeDocument/2006/relationships/slideLayout" Target="../slideLayouts/slideLayout551.xml"/><Relationship Id="rId16" Type="http://schemas.openxmlformats.org/officeDocument/2006/relationships/slideLayout" Target="../slideLayouts/slideLayout552.xml"/><Relationship Id="rId17" Type="http://schemas.openxmlformats.org/officeDocument/2006/relationships/slideLayout" Target="../slideLayouts/slideLayout553.xml"/><Relationship Id="rId18" Type="http://schemas.openxmlformats.org/officeDocument/2006/relationships/slideLayout" Target="../slideLayouts/slideLayout554.xml"/><Relationship Id="rId19" Type="http://schemas.openxmlformats.org/officeDocument/2006/relationships/slideLayout" Target="../slideLayouts/slideLayout555.xml"/><Relationship Id="rId50" Type="http://schemas.openxmlformats.org/officeDocument/2006/relationships/slideLayout" Target="../slideLayouts/slideLayout586.xml"/><Relationship Id="rId51" Type="http://schemas.openxmlformats.org/officeDocument/2006/relationships/slideLayout" Target="../slideLayouts/slideLayout587.xml"/><Relationship Id="rId52" Type="http://schemas.openxmlformats.org/officeDocument/2006/relationships/theme" Target="../theme/theme28.xml"/><Relationship Id="rId53" Type="http://schemas.openxmlformats.org/officeDocument/2006/relationships/image" Target="../media/image3.png"/><Relationship Id="rId54" Type="http://schemas.openxmlformats.org/officeDocument/2006/relationships/image" Target="../media/image1.png"/><Relationship Id="rId40" Type="http://schemas.openxmlformats.org/officeDocument/2006/relationships/slideLayout" Target="../slideLayouts/slideLayout576.xml"/><Relationship Id="rId41" Type="http://schemas.openxmlformats.org/officeDocument/2006/relationships/slideLayout" Target="../slideLayouts/slideLayout577.xml"/><Relationship Id="rId42" Type="http://schemas.openxmlformats.org/officeDocument/2006/relationships/slideLayout" Target="../slideLayouts/slideLayout578.xml"/><Relationship Id="rId43" Type="http://schemas.openxmlformats.org/officeDocument/2006/relationships/slideLayout" Target="../slideLayouts/slideLayout579.xml"/><Relationship Id="rId44" Type="http://schemas.openxmlformats.org/officeDocument/2006/relationships/slideLayout" Target="../slideLayouts/slideLayout580.xml"/><Relationship Id="rId45" Type="http://schemas.openxmlformats.org/officeDocument/2006/relationships/slideLayout" Target="../slideLayouts/slideLayout581.xml"/><Relationship Id="rId46" Type="http://schemas.openxmlformats.org/officeDocument/2006/relationships/slideLayout" Target="../slideLayouts/slideLayout582.xml"/><Relationship Id="rId47" Type="http://schemas.openxmlformats.org/officeDocument/2006/relationships/slideLayout" Target="../slideLayouts/slideLayout583.xml"/><Relationship Id="rId48" Type="http://schemas.openxmlformats.org/officeDocument/2006/relationships/slideLayout" Target="../slideLayouts/slideLayout584.xml"/><Relationship Id="rId49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37.xml"/><Relationship Id="rId2" Type="http://schemas.openxmlformats.org/officeDocument/2006/relationships/slideLayout" Target="../slideLayouts/slideLayout538.xml"/><Relationship Id="rId3" Type="http://schemas.openxmlformats.org/officeDocument/2006/relationships/slideLayout" Target="../slideLayouts/slideLayout539.xml"/><Relationship Id="rId4" Type="http://schemas.openxmlformats.org/officeDocument/2006/relationships/slideLayout" Target="../slideLayouts/slideLayout540.xml"/><Relationship Id="rId5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3.xml"/><Relationship Id="rId8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5.xml"/><Relationship Id="rId30" Type="http://schemas.openxmlformats.org/officeDocument/2006/relationships/slideLayout" Target="../slideLayouts/slideLayout566.xml"/><Relationship Id="rId31" Type="http://schemas.openxmlformats.org/officeDocument/2006/relationships/slideLayout" Target="../slideLayouts/slideLayout567.xml"/><Relationship Id="rId32" Type="http://schemas.openxmlformats.org/officeDocument/2006/relationships/slideLayout" Target="../slideLayouts/slideLayout568.xml"/><Relationship Id="rId33" Type="http://schemas.openxmlformats.org/officeDocument/2006/relationships/slideLayout" Target="../slideLayouts/slideLayout569.xml"/><Relationship Id="rId34" Type="http://schemas.openxmlformats.org/officeDocument/2006/relationships/slideLayout" Target="../slideLayouts/slideLayout570.xml"/><Relationship Id="rId35" Type="http://schemas.openxmlformats.org/officeDocument/2006/relationships/slideLayout" Target="../slideLayouts/slideLayout571.xml"/><Relationship Id="rId36" Type="http://schemas.openxmlformats.org/officeDocument/2006/relationships/slideLayout" Target="../slideLayouts/slideLayout572.xml"/><Relationship Id="rId37" Type="http://schemas.openxmlformats.org/officeDocument/2006/relationships/slideLayout" Target="../slideLayouts/slideLayout573.xml"/><Relationship Id="rId38" Type="http://schemas.openxmlformats.org/officeDocument/2006/relationships/slideLayout" Target="../slideLayouts/slideLayout574.xml"/><Relationship Id="rId39" Type="http://schemas.openxmlformats.org/officeDocument/2006/relationships/slideLayout" Target="../slideLayouts/slideLayout575.xml"/><Relationship Id="rId20" Type="http://schemas.openxmlformats.org/officeDocument/2006/relationships/slideLayout" Target="../slideLayouts/slideLayout556.xml"/><Relationship Id="rId21" Type="http://schemas.openxmlformats.org/officeDocument/2006/relationships/slideLayout" Target="../slideLayouts/slideLayout557.xml"/><Relationship Id="rId22" Type="http://schemas.openxmlformats.org/officeDocument/2006/relationships/slideLayout" Target="../slideLayouts/slideLayout558.xml"/><Relationship Id="rId23" Type="http://schemas.openxmlformats.org/officeDocument/2006/relationships/slideLayout" Target="../slideLayouts/slideLayout559.xml"/><Relationship Id="rId24" Type="http://schemas.openxmlformats.org/officeDocument/2006/relationships/slideLayout" Target="../slideLayouts/slideLayout560.xml"/><Relationship Id="rId25" Type="http://schemas.openxmlformats.org/officeDocument/2006/relationships/slideLayout" Target="../slideLayouts/slideLayout561.xml"/><Relationship Id="rId26" Type="http://schemas.openxmlformats.org/officeDocument/2006/relationships/slideLayout" Target="../slideLayouts/slideLayout562.xml"/><Relationship Id="rId27" Type="http://schemas.openxmlformats.org/officeDocument/2006/relationships/slideLayout" Target="../slideLayouts/slideLayout563.xml"/><Relationship Id="rId28" Type="http://schemas.openxmlformats.org/officeDocument/2006/relationships/slideLayout" Target="../slideLayouts/slideLayout564.xml"/><Relationship Id="rId29" Type="http://schemas.openxmlformats.org/officeDocument/2006/relationships/slideLayout" Target="../slideLayouts/slideLayout565.xml"/><Relationship Id="rId10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48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8.xml"/><Relationship Id="rId12" Type="http://schemas.openxmlformats.org/officeDocument/2006/relationships/theme" Target="../theme/theme29.xml"/><Relationship Id="rId1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5.xml"/><Relationship Id="rId9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9.xml"/><Relationship Id="rId12" Type="http://schemas.openxmlformats.org/officeDocument/2006/relationships/theme" Target="../theme/theme30.xml"/><Relationship Id="rId1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601.xml"/><Relationship Id="rId4" Type="http://schemas.openxmlformats.org/officeDocument/2006/relationships/slideLayout" Target="../slideLayouts/slideLayout602.xml"/><Relationship Id="rId5" Type="http://schemas.openxmlformats.org/officeDocument/2006/relationships/slideLayout" Target="../slideLayouts/slideLayout603.xml"/><Relationship Id="rId6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5.xml"/><Relationship Id="rId8" Type="http://schemas.openxmlformats.org/officeDocument/2006/relationships/slideLayout" Target="../slideLayouts/slideLayout606.xml"/><Relationship Id="rId9" Type="http://schemas.openxmlformats.org/officeDocument/2006/relationships/slideLayout" Target="../slideLayouts/slideLayout607.xml"/><Relationship Id="rId10" Type="http://schemas.openxmlformats.org/officeDocument/2006/relationships/slideLayout" Target="../slideLayouts/slideLayout608.xml"/></Relationships>
</file>

<file path=ppt/slideMasters/_rels/slideMaster3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0.xml"/><Relationship Id="rId12" Type="http://schemas.openxmlformats.org/officeDocument/2006/relationships/theme" Target="../theme/theme31.xml"/><Relationship Id="rId1" Type="http://schemas.openxmlformats.org/officeDocument/2006/relationships/slideLayout" Target="../slideLayouts/slideLayout610.xml"/><Relationship Id="rId2" Type="http://schemas.openxmlformats.org/officeDocument/2006/relationships/slideLayout" Target="../slideLayouts/slideLayout611.xml"/><Relationship Id="rId3" Type="http://schemas.openxmlformats.org/officeDocument/2006/relationships/slideLayout" Target="../slideLayouts/slideLayout612.xml"/><Relationship Id="rId4" Type="http://schemas.openxmlformats.org/officeDocument/2006/relationships/slideLayout" Target="../slideLayouts/slideLayout613.xml"/><Relationship Id="rId5" Type="http://schemas.openxmlformats.org/officeDocument/2006/relationships/slideLayout" Target="../slideLayouts/slideLayout614.xml"/><Relationship Id="rId6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6.xml"/><Relationship Id="rId8" Type="http://schemas.openxmlformats.org/officeDocument/2006/relationships/slideLayout" Target="../slideLayouts/slideLayout617.xml"/><Relationship Id="rId9" Type="http://schemas.openxmlformats.org/officeDocument/2006/relationships/slideLayout" Target="../slideLayouts/slideLayout618.xml"/><Relationship Id="rId10" Type="http://schemas.openxmlformats.org/officeDocument/2006/relationships/slideLayout" Target="../slideLayouts/slideLayout619.xml"/></Relationships>
</file>

<file path=ppt/slideMasters/_rels/slideMaster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1.xml"/><Relationship Id="rId12" Type="http://schemas.openxmlformats.org/officeDocument/2006/relationships/theme" Target="../theme/theme32.xml"/><Relationship Id="rId1" Type="http://schemas.openxmlformats.org/officeDocument/2006/relationships/slideLayout" Target="../slideLayouts/slideLayout621.xml"/><Relationship Id="rId2" Type="http://schemas.openxmlformats.org/officeDocument/2006/relationships/slideLayout" Target="../slideLayouts/slideLayout622.xml"/><Relationship Id="rId3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624.xml"/><Relationship Id="rId5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0.xml"/></Relationships>
</file>

<file path=ppt/slideMasters/_rels/slideMaster3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2.xml"/><Relationship Id="rId12" Type="http://schemas.openxmlformats.org/officeDocument/2006/relationships/theme" Target="../theme/theme33.xml"/><Relationship Id="rId1" Type="http://schemas.openxmlformats.org/officeDocument/2006/relationships/slideLayout" Target="../slideLayouts/slideLayout632.xml"/><Relationship Id="rId2" Type="http://schemas.openxmlformats.org/officeDocument/2006/relationships/slideLayout" Target="../slideLayouts/slideLayout633.xml"/><Relationship Id="rId3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36.xml"/><Relationship Id="rId6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38.xml"/><Relationship Id="rId8" Type="http://schemas.openxmlformats.org/officeDocument/2006/relationships/slideLayout" Target="../slideLayouts/slideLayout639.xml"/><Relationship Id="rId9" Type="http://schemas.openxmlformats.org/officeDocument/2006/relationships/slideLayout" Target="../slideLayouts/slideLayout640.xml"/><Relationship Id="rId10" Type="http://schemas.openxmlformats.org/officeDocument/2006/relationships/slideLayout" Target="../slideLayouts/slideLayout641.xml"/></Relationships>
</file>

<file path=ppt/slideMasters/_rels/slideMaster3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3.xml"/><Relationship Id="rId12" Type="http://schemas.openxmlformats.org/officeDocument/2006/relationships/theme" Target="../theme/theme34.xml"/><Relationship Id="rId1" Type="http://schemas.openxmlformats.org/officeDocument/2006/relationships/slideLayout" Target="../slideLayouts/slideLayout643.xml"/><Relationship Id="rId2" Type="http://schemas.openxmlformats.org/officeDocument/2006/relationships/slideLayout" Target="../slideLayouts/slideLayout644.xml"/><Relationship Id="rId3" Type="http://schemas.openxmlformats.org/officeDocument/2006/relationships/slideLayout" Target="../slideLayouts/slideLayout645.xml"/><Relationship Id="rId4" Type="http://schemas.openxmlformats.org/officeDocument/2006/relationships/slideLayout" Target="../slideLayouts/slideLayout646.xml"/><Relationship Id="rId5" Type="http://schemas.openxmlformats.org/officeDocument/2006/relationships/slideLayout" Target="../slideLayouts/slideLayout647.xml"/><Relationship Id="rId6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49.xml"/><Relationship Id="rId8" Type="http://schemas.openxmlformats.org/officeDocument/2006/relationships/slideLayout" Target="../slideLayouts/slideLayout650.xml"/><Relationship Id="rId9" Type="http://schemas.openxmlformats.org/officeDocument/2006/relationships/slideLayout" Target="../slideLayouts/slideLayout651.xml"/><Relationship Id="rId10" Type="http://schemas.openxmlformats.org/officeDocument/2006/relationships/slideLayout" Target="../slideLayouts/slideLayout652.xml"/></Relationships>
</file>

<file path=ppt/slideMasters/_rels/slideMaster3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4.xml"/><Relationship Id="rId12" Type="http://schemas.openxmlformats.org/officeDocument/2006/relationships/theme" Target="../theme/theme35.xml"/><Relationship Id="rId1" Type="http://schemas.openxmlformats.org/officeDocument/2006/relationships/slideLayout" Target="../slideLayouts/slideLayout654.xml"/><Relationship Id="rId2" Type="http://schemas.openxmlformats.org/officeDocument/2006/relationships/slideLayout" Target="../slideLayouts/slideLayout655.xml"/><Relationship Id="rId3" Type="http://schemas.openxmlformats.org/officeDocument/2006/relationships/slideLayout" Target="../slideLayouts/slideLayout656.xml"/><Relationship Id="rId4" Type="http://schemas.openxmlformats.org/officeDocument/2006/relationships/slideLayout" Target="../slideLayouts/slideLayout657.xml"/><Relationship Id="rId5" Type="http://schemas.openxmlformats.org/officeDocument/2006/relationships/slideLayout" Target="../slideLayouts/slideLayout658.xml"/><Relationship Id="rId6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0.xml"/><Relationship Id="rId8" Type="http://schemas.openxmlformats.org/officeDocument/2006/relationships/slideLayout" Target="../slideLayouts/slideLayout661.xml"/><Relationship Id="rId9" Type="http://schemas.openxmlformats.org/officeDocument/2006/relationships/slideLayout" Target="../slideLayouts/slideLayout662.xml"/><Relationship Id="rId10" Type="http://schemas.openxmlformats.org/officeDocument/2006/relationships/slideLayout" Target="../slideLayouts/slideLayout663.xml"/></Relationships>
</file>

<file path=ppt/slideMasters/_rels/slideMaster3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5.xml"/><Relationship Id="rId12" Type="http://schemas.openxmlformats.org/officeDocument/2006/relationships/theme" Target="../theme/theme36.xml"/><Relationship Id="rId1" Type="http://schemas.openxmlformats.org/officeDocument/2006/relationships/slideLayout" Target="../slideLayouts/slideLayout665.xml"/><Relationship Id="rId2" Type="http://schemas.openxmlformats.org/officeDocument/2006/relationships/slideLayout" Target="../slideLayouts/slideLayout666.xml"/><Relationship Id="rId3" Type="http://schemas.openxmlformats.org/officeDocument/2006/relationships/slideLayout" Target="../slideLayouts/slideLayout667.xml"/><Relationship Id="rId4" Type="http://schemas.openxmlformats.org/officeDocument/2006/relationships/slideLayout" Target="../slideLayouts/slideLayout668.xml"/><Relationship Id="rId5" Type="http://schemas.openxmlformats.org/officeDocument/2006/relationships/slideLayout" Target="../slideLayouts/slideLayout669.xml"/><Relationship Id="rId6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1.xml"/><Relationship Id="rId8" Type="http://schemas.openxmlformats.org/officeDocument/2006/relationships/slideLayout" Target="../slideLayouts/slideLayout672.xml"/><Relationship Id="rId9" Type="http://schemas.openxmlformats.org/officeDocument/2006/relationships/slideLayout" Target="../slideLayouts/slideLayout673.xml"/><Relationship Id="rId10" Type="http://schemas.openxmlformats.org/officeDocument/2006/relationships/slideLayout" Target="../slideLayouts/slideLayout674.xml"/></Relationships>
</file>

<file path=ppt/slideMasters/_rels/slideMaster3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6.xml"/><Relationship Id="rId12" Type="http://schemas.openxmlformats.org/officeDocument/2006/relationships/theme" Target="../theme/theme37.xml"/><Relationship Id="rId1" Type="http://schemas.openxmlformats.org/officeDocument/2006/relationships/slideLayout" Target="../slideLayouts/slideLayout676.xml"/><Relationship Id="rId2" Type="http://schemas.openxmlformats.org/officeDocument/2006/relationships/slideLayout" Target="../slideLayouts/slideLayout677.xml"/><Relationship Id="rId3" Type="http://schemas.openxmlformats.org/officeDocument/2006/relationships/slideLayout" Target="../slideLayouts/slideLayout678.xml"/><Relationship Id="rId4" Type="http://schemas.openxmlformats.org/officeDocument/2006/relationships/slideLayout" Target="../slideLayouts/slideLayout679.xml"/><Relationship Id="rId5" Type="http://schemas.openxmlformats.org/officeDocument/2006/relationships/slideLayout" Target="../slideLayouts/slideLayout680.xml"/><Relationship Id="rId6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2.xml"/><Relationship Id="rId8" Type="http://schemas.openxmlformats.org/officeDocument/2006/relationships/slideLayout" Target="../slideLayouts/slideLayout683.xml"/><Relationship Id="rId9" Type="http://schemas.openxmlformats.org/officeDocument/2006/relationships/slideLayout" Target="../slideLayouts/slideLayout684.xml"/><Relationship Id="rId10" Type="http://schemas.openxmlformats.org/officeDocument/2006/relationships/slideLayout" Target="../slideLayouts/slideLayout685.xml"/></Relationships>
</file>

<file path=ppt/slideMasters/_rels/slideMaster3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97.xml"/><Relationship Id="rId12" Type="http://schemas.openxmlformats.org/officeDocument/2006/relationships/theme" Target="../theme/theme38.xml"/><Relationship Id="rId1" Type="http://schemas.openxmlformats.org/officeDocument/2006/relationships/slideLayout" Target="../slideLayouts/slideLayout687.xml"/><Relationship Id="rId2" Type="http://schemas.openxmlformats.org/officeDocument/2006/relationships/slideLayout" Target="../slideLayouts/slideLayout688.xml"/><Relationship Id="rId3" Type="http://schemas.openxmlformats.org/officeDocument/2006/relationships/slideLayout" Target="../slideLayouts/slideLayout689.xml"/><Relationship Id="rId4" Type="http://schemas.openxmlformats.org/officeDocument/2006/relationships/slideLayout" Target="../slideLayouts/slideLayout690.xml"/><Relationship Id="rId5" Type="http://schemas.openxmlformats.org/officeDocument/2006/relationships/slideLayout" Target="../slideLayouts/slideLayout691.xml"/><Relationship Id="rId6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3.xml"/><Relationship Id="rId8" Type="http://schemas.openxmlformats.org/officeDocument/2006/relationships/slideLayout" Target="../slideLayouts/slideLayout694.xml"/><Relationship Id="rId9" Type="http://schemas.openxmlformats.org/officeDocument/2006/relationships/slideLayout" Target="../slideLayouts/slideLayout695.xml"/><Relationship Id="rId10" Type="http://schemas.openxmlformats.org/officeDocument/2006/relationships/slideLayout" Target="../slideLayouts/slideLayout696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6.xml"/><Relationship Id="rId20" Type="http://schemas.openxmlformats.org/officeDocument/2006/relationships/slideLayout" Target="../slideLayouts/slideLayout717.xml"/><Relationship Id="rId21" Type="http://schemas.openxmlformats.org/officeDocument/2006/relationships/theme" Target="../theme/theme39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707.xml"/><Relationship Id="rId11" Type="http://schemas.openxmlformats.org/officeDocument/2006/relationships/slideLayout" Target="../slideLayouts/slideLayout708.xml"/><Relationship Id="rId12" Type="http://schemas.openxmlformats.org/officeDocument/2006/relationships/slideLayout" Target="../slideLayouts/slideLayout709.xml"/><Relationship Id="rId13" Type="http://schemas.openxmlformats.org/officeDocument/2006/relationships/slideLayout" Target="../slideLayouts/slideLayout710.xml"/><Relationship Id="rId14" Type="http://schemas.openxmlformats.org/officeDocument/2006/relationships/slideLayout" Target="../slideLayouts/slideLayout711.xml"/><Relationship Id="rId15" Type="http://schemas.openxmlformats.org/officeDocument/2006/relationships/slideLayout" Target="../slideLayouts/slideLayout712.xml"/><Relationship Id="rId16" Type="http://schemas.openxmlformats.org/officeDocument/2006/relationships/slideLayout" Target="../slideLayouts/slideLayout713.xml"/><Relationship Id="rId17" Type="http://schemas.openxmlformats.org/officeDocument/2006/relationships/slideLayout" Target="../slideLayouts/slideLayout714.xml"/><Relationship Id="rId18" Type="http://schemas.openxmlformats.org/officeDocument/2006/relationships/slideLayout" Target="../slideLayouts/slideLayout715.xml"/><Relationship Id="rId19" Type="http://schemas.openxmlformats.org/officeDocument/2006/relationships/slideLayout" Target="../slideLayouts/slideLayout716.xml"/><Relationship Id="rId1" Type="http://schemas.openxmlformats.org/officeDocument/2006/relationships/slideLayout" Target="../slideLayouts/slideLayout698.xml"/><Relationship Id="rId2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700.xml"/><Relationship Id="rId4" Type="http://schemas.openxmlformats.org/officeDocument/2006/relationships/slideLayout" Target="../slideLayouts/slideLayout701.xml"/><Relationship Id="rId5" Type="http://schemas.openxmlformats.org/officeDocument/2006/relationships/slideLayout" Target="../slideLayouts/slideLayout702.xml"/><Relationship Id="rId6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4.xml"/><Relationship Id="rId8" Type="http://schemas.openxmlformats.org/officeDocument/2006/relationships/slideLayout" Target="../slideLayouts/slideLayout70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83.xml"/><Relationship Id="rId52" Type="http://schemas.openxmlformats.org/officeDocument/2006/relationships/slideLayout" Target="../slideLayouts/slideLayout84.xml"/><Relationship Id="rId53" Type="http://schemas.openxmlformats.org/officeDocument/2006/relationships/slideLayout" Target="../slideLayouts/slideLayout85.xml"/><Relationship Id="rId54" Type="http://schemas.openxmlformats.org/officeDocument/2006/relationships/slideLayout" Target="../slideLayouts/slideLayout86.xml"/><Relationship Id="rId55" Type="http://schemas.openxmlformats.org/officeDocument/2006/relationships/slideLayout" Target="../slideLayouts/slideLayout87.xml"/><Relationship Id="rId56" Type="http://schemas.openxmlformats.org/officeDocument/2006/relationships/slideLayout" Target="../slideLayouts/slideLayout88.xml"/><Relationship Id="rId57" Type="http://schemas.openxmlformats.org/officeDocument/2006/relationships/slideLayout" Target="../slideLayouts/slideLayout89.xml"/><Relationship Id="rId58" Type="http://schemas.openxmlformats.org/officeDocument/2006/relationships/theme" Target="../theme/theme4.xml"/><Relationship Id="rId4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75.xml"/><Relationship Id="rId44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77.xml"/><Relationship Id="rId46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80.xml"/><Relationship Id="rId4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39.xml"/><Relationship Id="rId51" Type="http://schemas.openxmlformats.org/officeDocument/2006/relationships/slideLayout" Target="../slideLayouts/slideLayout140.xml"/><Relationship Id="rId52" Type="http://schemas.openxmlformats.org/officeDocument/2006/relationships/theme" Target="../theme/theme5.xml"/><Relationship Id="rId53" Type="http://schemas.openxmlformats.org/officeDocument/2006/relationships/image" Target="../media/image1.png"/><Relationship Id="rId54" Type="http://schemas.openxmlformats.org/officeDocument/2006/relationships/image" Target="../media/image2.png"/><Relationship Id="rId4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33.xml"/><Relationship Id="rId4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35.xml"/><Relationship Id="rId47" Type="http://schemas.openxmlformats.org/officeDocument/2006/relationships/slideLayout" Target="../slideLayouts/slideLayout136.xml"/><Relationship Id="rId48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190.xml"/><Relationship Id="rId51" Type="http://schemas.openxmlformats.org/officeDocument/2006/relationships/slideLayout" Target="../slideLayouts/slideLayout191.xml"/><Relationship Id="rId52" Type="http://schemas.openxmlformats.org/officeDocument/2006/relationships/theme" Target="../theme/theme6.xml"/><Relationship Id="rId53" Type="http://schemas.openxmlformats.org/officeDocument/2006/relationships/image" Target="../media/image3.png"/><Relationship Id="rId54" Type="http://schemas.openxmlformats.org/officeDocument/2006/relationships/image" Target="../media/image1.png"/><Relationship Id="rId40" Type="http://schemas.openxmlformats.org/officeDocument/2006/relationships/slideLayout" Target="../slideLayouts/slideLayout180.xml"/><Relationship Id="rId41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83.xml"/><Relationship Id="rId44" Type="http://schemas.openxmlformats.org/officeDocument/2006/relationships/slideLayout" Target="../slideLayouts/slideLayout184.xml"/><Relationship Id="rId45" Type="http://schemas.openxmlformats.org/officeDocument/2006/relationships/slideLayout" Target="../slideLayouts/slideLayout185.xml"/><Relationship Id="rId46" Type="http://schemas.openxmlformats.org/officeDocument/2006/relationships/slideLayout" Target="../slideLayouts/slideLayout186.xml"/><Relationship Id="rId47" Type="http://schemas.openxmlformats.org/officeDocument/2006/relationships/slideLayout" Target="../slideLayouts/slideLayout187.xml"/><Relationship Id="rId48" Type="http://schemas.openxmlformats.org/officeDocument/2006/relationships/slideLayout" Target="../slideLayouts/slideLayout188.xml"/><Relationship Id="rId4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74.xml"/><Relationship Id="rId35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76.xml"/><Relationship Id="rId37" Type="http://schemas.openxmlformats.org/officeDocument/2006/relationships/slideLayout" Target="../slideLayouts/slideLayout177.xml"/><Relationship Id="rId38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66.xml"/><Relationship Id="rId27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0.xml"/><Relationship Id="rId50" Type="http://schemas.openxmlformats.org/officeDocument/2006/relationships/slideLayout" Target="../slideLayouts/slideLayout241.xml"/><Relationship Id="rId51" Type="http://schemas.openxmlformats.org/officeDocument/2006/relationships/slideLayout" Target="../slideLayouts/slideLayout242.xml"/><Relationship Id="rId52" Type="http://schemas.openxmlformats.org/officeDocument/2006/relationships/slideLayout" Target="../slideLayouts/slideLayout243.xml"/><Relationship Id="rId53" Type="http://schemas.openxmlformats.org/officeDocument/2006/relationships/slideLayout" Target="../slideLayouts/slideLayout244.xml"/><Relationship Id="rId54" Type="http://schemas.openxmlformats.org/officeDocument/2006/relationships/slideLayout" Target="../slideLayouts/slideLayout245.xml"/><Relationship Id="rId55" Type="http://schemas.openxmlformats.org/officeDocument/2006/relationships/slideLayout" Target="../slideLayouts/slideLayout246.xml"/><Relationship Id="rId56" Type="http://schemas.openxmlformats.org/officeDocument/2006/relationships/slideLayout" Target="../slideLayouts/slideLayout247.xml"/><Relationship Id="rId57" Type="http://schemas.openxmlformats.org/officeDocument/2006/relationships/theme" Target="../theme/theme7.xml"/><Relationship Id="rId40" Type="http://schemas.openxmlformats.org/officeDocument/2006/relationships/slideLayout" Target="../slideLayouts/slideLayout231.xml"/><Relationship Id="rId41" Type="http://schemas.openxmlformats.org/officeDocument/2006/relationships/slideLayout" Target="../slideLayouts/slideLayout232.xml"/><Relationship Id="rId42" Type="http://schemas.openxmlformats.org/officeDocument/2006/relationships/slideLayout" Target="../slideLayouts/slideLayout233.xml"/><Relationship Id="rId43" Type="http://schemas.openxmlformats.org/officeDocument/2006/relationships/slideLayout" Target="../slideLayouts/slideLayout234.xml"/><Relationship Id="rId44" Type="http://schemas.openxmlformats.org/officeDocument/2006/relationships/slideLayout" Target="../slideLayouts/slideLayout235.xml"/><Relationship Id="rId45" Type="http://schemas.openxmlformats.org/officeDocument/2006/relationships/slideLayout" Target="../slideLayouts/slideLayout236.xml"/><Relationship Id="rId46" Type="http://schemas.openxmlformats.org/officeDocument/2006/relationships/slideLayout" Target="../slideLayouts/slideLayout237.xml"/><Relationship Id="rId47" Type="http://schemas.openxmlformats.org/officeDocument/2006/relationships/slideLayout" Target="../slideLayouts/slideLayout238.xml"/><Relationship Id="rId48" Type="http://schemas.openxmlformats.org/officeDocument/2006/relationships/slideLayout" Target="../slideLayouts/slideLayout239.xml"/><Relationship Id="rId49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225.xml"/><Relationship Id="rId35" Type="http://schemas.openxmlformats.org/officeDocument/2006/relationships/slideLayout" Target="../slideLayouts/slideLayout226.xml"/><Relationship Id="rId36" Type="http://schemas.openxmlformats.org/officeDocument/2006/relationships/slideLayout" Target="../slideLayouts/slideLayout227.xml"/><Relationship Id="rId37" Type="http://schemas.openxmlformats.org/officeDocument/2006/relationships/slideLayout" Target="../slideLayouts/slideLayout228.xml"/><Relationship Id="rId38" Type="http://schemas.openxmlformats.org/officeDocument/2006/relationships/slideLayout" Target="../slideLayouts/slideLayout229.xml"/><Relationship Id="rId39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17.xml"/><Relationship Id="rId27" Type="http://schemas.openxmlformats.org/officeDocument/2006/relationships/slideLayout" Target="../slideLayouts/slideLayout218.xml"/><Relationship Id="rId28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97.xml"/><Relationship Id="rId51" Type="http://schemas.openxmlformats.org/officeDocument/2006/relationships/slideLayout" Target="../slideLayouts/slideLayout298.xml"/><Relationship Id="rId52" Type="http://schemas.openxmlformats.org/officeDocument/2006/relationships/theme" Target="../theme/theme8.xml"/><Relationship Id="rId53" Type="http://schemas.openxmlformats.org/officeDocument/2006/relationships/image" Target="../media/image1.png"/><Relationship Id="rId54" Type="http://schemas.openxmlformats.org/officeDocument/2006/relationships/image" Target="../media/image2.png"/><Relationship Id="rId40" Type="http://schemas.openxmlformats.org/officeDocument/2006/relationships/slideLayout" Target="../slideLayouts/slideLayout287.xml"/><Relationship Id="rId41" Type="http://schemas.openxmlformats.org/officeDocument/2006/relationships/slideLayout" Target="../slideLayouts/slideLayout288.xml"/><Relationship Id="rId42" Type="http://schemas.openxmlformats.org/officeDocument/2006/relationships/slideLayout" Target="../slideLayouts/slideLayout289.xml"/><Relationship Id="rId43" Type="http://schemas.openxmlformats.org/officeDocument/2006/relationships/slideLayout" Target="../slideLayouts/slideLayout290.xml"/><Relationship Id="rId44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2.xml"/><Relationship Id="rId46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5.xml"/><Relationship Id="rId49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77.xml"/><Relationship Id="rId31" Type="http://schemas.openxmlformats.org/officeDocument/2006/relationships/slideLayout" Target="../slideLayouts/slideLayout278.xml"/><Relationship Id="rId32" Type="http://schemas.openxmlformats.org/officeDocument/2006/relationships/slideLayout" Target="../slideLayouts/slideLayout279.xml"/><Relationship Id="rId33" Type="http://schemas.openxmlformats.org/officeDocument/2006/relationships/slideLayout" Target="../slideLayouts/slideLayout280.xml"/><Relationship Id="rId34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2.xml"/><Relationship Id="rId36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5.xml"/><Relationship Id="rId39" Type="http://schemas.openxmlformats.org/officeDocument/2006/relationships/slideLayout" Target="../slideLayouts/slideLayout286.xml"/><Relationship Id="rId20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68.xml"/><Relationship Id="rId22" Type="http://schemas.openxmlformats.org/officeDocument/2006/relationships/slideLayout" Target="../slideLayouts/slideLayout269.xml"/><Relationship Id="rId23" Type="http://schemas.openxmlformats.org/officeDocument/2006/relationships/slideLayout" Target="../slideLayouts/slideLayout270.xml"/><Relationship Id="rId24" Type="http://schemas.openxmlformats.org/officeDocument/2006/relationships/slideLayout" Target="../slideLayouts/slideLayout271.xml"/><Relationship Id="rId25" Type="http://schemas.openxmlformats.org/officeDocument/2006/relationships/slideLayout" Target="../slideLayouts/slideLayout272.xml"/><Relationship Id="rId26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76.xml"/><Relationship Id="rId10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5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16.xml"/><Relationship Id="rId19" Type="http://schemas.openxmlformats.org/officeDocument/2006/relationships/slideLayout" Target="../slideLayouts/slideLayout317.xml"/><Relationship Id="rId50" Type="http://schemas.openxmlformats.org/officeDocument/2006/relationships/slideLayout" Target="../slideLayouts/slideLayout348.xml"/><Relationship Id="rId51" Type="http://schemas.openxmlformats.org/officeDocument/2006/relationships/slideLayout" Target="../slideLayouts/slideLayout349.xml"/><Relationship Id="rId52" Type="http://schemas.openxmlformats.org/officeDocument/2006/relationships/slideLayout" Target="../slideLayouts/slideLayout350.xml"/><Relationship Id="rId53" Type="http://schemas.openxmlformats.org/officeDocument/2006/relationships/theme" Target="../theme/theme9.xml"/><Relationship Id="rId40" Type="http://schemas.openxmlformats.org/officeDocument/2006/relationships/slideLayout" Target="../slideLayouts/slideLayout338.xml"/><Relationship Id="rId41" Type="http://schemas.openxmlformats.org/officeDocument/2006/relationships/slideLayout" Target="../slideLayouts/slideLayout339.xml"/><Relationship Id="rId42" Type="http://schemas.openxmlformats.org/officeDocument/2006/relationships/slideLayout" Target="../slideLayouts/slideLayout340.xml"/><Relationship Id="rId43" Type="http://schemas.openxmlformats.org/officeDocument/2006/relationships/slideLayout" Target="../slideLayouts/slideLayout341.xml"/><Relationship Id="rId44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3.xml"/><Relationship Id="rId46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46.xml"/><Relationship Id="rId49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28.xml"/><Relationship Id="rId31" Type="http://schemas.openxmlformats.org/officeDocument/2006/relationships/slideLayout" Target="../slideLayouts/slideLayout329.xml"/><Relationship Id="rId32" Type="http://schemas.openxmlformats.org/officeDocument/2006/relationships/slideLayout" Target="../slideLayouts/slideLayout330.xml"/><Relationship Id="rId33" Type="http://schemas.openxmlformats.org/officeDocument/2006/relationships/slideLayout" Target="../slideLayouts/slideLayout331.xml"/><Relationship Id="rId34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3.xml"/><Relationship Id="rId36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36.xml"/><Relationship Id="rId39" Type="http://schemas.openxmlformats.org/officeDocument/2006/relationships/slideLayout" Target="../slideLayouts/slideLayout337.xml"/><Relationship Id="rId20" Type="http://schemas.openxmlformats.org/officeDocument/2006/relationships/slideLayout" Target="../slideLayouts/slideLayout318.xml"/><Relationship Id="rId21" Type="http://schemas.openxmlformats.org/officeDocument/2006/relationships/slideLayout" Target="../slideLayouts/slideLayout319.xml"/><Relationship Id="rId22" Type="http://schemas.openxmlformats.org/officeDocument/2006/relationships/slideLayout" Target="../slideLayouts/slideLayout320.xml"/><Relationship Id="rId23" Type="http://schemas.openxmlformats.org/officeDocument/2006/relationships/slideLayout" Target="../slideLayouts/slideLayout321.xml"/><Relationship Id="rId24" Type="http://schemas.openxmlformats.org/officeDocument/2006/relationships/slideLayout" Target="../slideLayouts/slideLayout322.xml"/><Relationship Id="rId25" Type="http://schemas.openxmlformats.org/officeDocument/2006/relationships/slideLayout" Target="../slideLayouts/slideLayout323.xml"/><Relationship Id="rId26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26.xml"/><Relationship Id="rId29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13" name="Text Box 32"/>
          <p:cNvSpPr txBox="1">
            <a:spLocks noChangeArrowheads="1"/>
          </p:cNvSpPr>
          <p:nvPr userDrawn="1"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3"/>
          <p:cNvSpPr txBox="1">
            <a:spLocks noChangeArrowheads="1"/>
          </p:cNvSpPr>
          <p:nvPr userDrawn="1"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4"/>
          <p:cNvSpPr txBox="1">
            <a:spLocks noChangeArrowheads="1"/>
          </p:cNvSpPr>
          <p:nvPr userDrawn="1"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6" name="Text Box 35"/>
          <p:cNvSpPr txBox="1">
            <a:spLocks noChangeArrowheads="1"/>
          </p:cNvSpPr>
          <p:nvPr userDrawn="1"/>
        </p:nvSpPr>
        <p:spPr bwMode="auto">
          <a:xfrm>
            <a:off x="4343400" y="6484862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 b="0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b="0" dirty="0">
              <a:solidFill>
                <a:srgbClr val="CC6600"/>
              </a:solidFill>
            </a:endParaRPr>
          </a:p>
        </p:txBody>
      </p:sp>
      <p:sp>
        <p:nvSpPr>
          <p:cNvPr id="17" name="Rectangle 36"/>
          <p:cNvSpPr>
            <a:spLocks noChangeArrowheads="1"/>
          </p:cNvSpPr>
          <p:nvPr userDrawn="1"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5" r:id="rId3"/>
    <p:sldLayoutId id="2147483666" r:id="rId4"/>
    <p:sldLayoutId id="2147483675" r:id="rId5"/>
    <p:sldLayoutId id="2147483671" r:id="rId6"/>
    <p:sldLayoutId id="2147483674" r:id="rId7"/>
    <p:sldLayoutId id="2147483669" r:id="rId8"/>
    <p:sldLayoutId id="2147483670" r:id="rId9"/>
    <p:sldLayoutId id="2147483672" r:id="rId10"/>
    <p:sldLayoutId id="2147483673" r:id="rId11"/>
    <p:sldLayoutId id="2147483708" r:id="rId12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 userDrawn="1"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 userDrawn="1"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 userDrawn="1"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 userDrawn="1"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 userDrawn="1"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709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  <p:sldLayoutId id="2147484245" r:id="rId18"/>
    <p:sldLayoutId id="2147484246" r:id="rId19"/>
    <p:sldLayoutId id="2147484247" r:id="rId20"/>
    <p:sldLayoutId id="2147484248" r:id="rId21"/>
    <p:sldLayoutId id="2147484249" r:id="rId22"/>
    <p:sldLayoutId id="2147484250" r:id="rId23"/>
    <p:sldLayoutId id="2147484251" r:id="rId24"/>
    <p:sldLayoutId id="2147484252" r:id="rId25"/>
    <p:sldLayoutId id="2147484253" r:id="rId26"/>
    <p:sldLayoutId id="2147484254" r:id="rId27"/>
    <p:sldLayoutId id="2147484255" r:id="rId28"/>
    <p:sldLayoutId id="2147484256" r:id="rId29"/>
    <p:sldLayoutId id="2147484257" r:id="rId30"/>
    <p:sldLayoutId id="2147484258" r:id="rId31"/>
    <p:sldLayoutId id="2147484259" r:id="rId32"/>
    <p:sldLayoutId id="2147484260" r:id="rId33"/>
    <p:sldLayoutId id="2147484261" r:id="rId34"/>
    <p:sldLayoutId id="2147484262" r:id="rId35"/>
    <p:sldLayoutId id="2147484263" r:id="rId36"/>
    <p:sldLayoutId id="2147484264" r:id="rId37"/>
    <p:sldLayoutId id="2147484265" r:id="rId38"/>
    <p:sldLayoutId id="2147484266" r:id="rId39"/>
    <p:sldLayoutId id="2147484267" r:id="rId40"/>
    <p:sldLayoutId id="2147484268" r:id="rId41"/>
    <p:sldLayoutId id="2147484269" r:id="rId42"/>
    <p:sldLayoutId id="2147484270" r:id="rId43"/>
    <p:sldLayoutId id="2147484271" r:id="rId44"/>
    <p:sldLayoutId id="2147484272" r:id="rId45"/>
    <p:sldLayoutId id="2147484273" r:id="rId46"/>
    <p:sldLayoutId id="2147484274" r:id="rId47"/>
    <p:sldLayoutId id="2147484275" r:id="rId48"/>
    <p:sldLayoutId id="2147484276" r:id="rId49"/>
    <p:sldLayoutId id="2147484277" r:id="rId50"/>
    <p:sldLayoutId id="2147484278" r:id="rId5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 userDrawn="1"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 userDrawn="1"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 userDrawn="1"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 userDrawn="1"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 userDrawn="1"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710" r:id="rId1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14" r:id="rId9"/>
    <p:sldLayoutId id="2147484416" r:id="rId10"/>
    <p:sldLayoutId id="2147484425" r:id="rId11"/>
    <p:sldLayoutId id="2147484426" r:id="rId12"/>
    <p:sldLayoutId id="2147484428" r:id="rId13"/>
    <p:sldLayoutId id="2147484430" r:id="rId14"/>
    <p:sldLayoutId id="2147484431" r:id="rId15"/>
    <p:sldLayoutId id="2147484433" r:id="rId16"/>
    <p:sldLayoutId id="2147484434" r:id="rId17"/>
    <p:sldLayoutId id="2147484455" r:id="rId18"/>
    <p:sldLayoutId id="2147484458" r:id="rId19"/>
    <p:sldLayoutId id="2147484459" r:id="rId20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  <p:sldLayoutId id="2147483785" r:id="rId52"/>
    <p:sldLayoutId id="2147483786" r:id="rId53"/>
    <p:sldLayoutId id="2147483787" r:id="rId54"/>
    <p:sldLayoutId id="2147483788" r:id="rId55"/>
    <p:sldLayoutId id="2147483789" r:id="rId56"/>
    <p:sldLayoutId id="2147483790" r:id="rId5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  <p:sp>
        <p:nvSpPr>
          <p:cNvPr id="10" name="Text Box 32"/>
          <p:cNvSpPr txBox="1">
            <a:spLocks noChangeArrowheads="1"/>
          </p:cNvSpPr>
          <p:nvPr userDrawn="1"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1" name="Text Box 33"/>
          <p:cNvSpPr txBox="1">
            <a:spLocks noChangeArrowheads="1"/>
          </p:cNvSpPr>
          <p:nvPr userDrawn="1"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 userDrawn="1"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5"/>
          <p:cNvSpPr txBox="1">
            <a:spLocks noChangeArrowheads="1"/>
          </p:cNvSpPr>
          <p:nvPr userDrawn="1"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5" name="Rectangle 36"/>
          <p:cNvSpPr>
            <a:spLocks noChangeArrowheads="1"/>
          </p:cNvSpPr>
          <p:nvPr userDrawn="1"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  <p:sldLayoutId id="2147483819" r:id="rId39"/>
    <p:sldLayoutId id="2147483820" r:id="rId40"/>
    <p:sldLayoutId id="2147483821" r:id="rId41"/>
    <p:sldLayoutId id="2147483822" r:id="rId42"/>
    <p:sldLayoutId id="2147483823" r:id="rId43"/>
    <p:sldLayoutId id="2147483824" r:id="rId44"/>
    <p:sldLayoutId id="2147483825" r:id="rId45"/>
    <p:sldLayoutId id="2147483826" r:id="rId46"/>
    <p:sldLayoutId id="2147483827" r:id="rId47"/>
    <p:sldLayoutId id="2147483828" r:id="rId48"/>
    <p:sldLayoutId id="2147483829" r:id="rId49"/>
    <p:sldLayoutId id="2147483830" r:id="rId50"/>
    <p:sldLayoutId id="2147483831" r:id="rId5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32" name="Picture 11" descr="edo_scalable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50"/>
            <a:ext cx="1379537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0" name="Picture 11" descr="edo_scalable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937249"/>
            <a:ext cx="1493920" cy="9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2"/>
          <p:cNvSpPr txBox="1">
            <a:spLocks noChangeArrowheads="1"/>
          </p:cNvSpPr>
          <p:nvPr userDrawn="1"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 userDrawn="1"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 userDrawn="1"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5"/>
          <p:cNvSpPr txBox="1">
            <a:spLocks noChangeArrowheads="1"/>
          </p:cNvSpPr>
          <p:nvPr userDrawn="1"/>
        </p:nvSpPr>
        <p:spPr bwMode="auto">
          <a:xfrm>
            <a:off x="8412163" y="64214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dirty="0">
              <a:solidFill>
                <a:srgbClr val="CC660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 userDrawn="1"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55" r:id="rId34"/>
    <p:sldLayoutId id="2147483856" r:id="rId35"/>
    <p:sldLayoutId id="2147483857" r:id="rId36"/>
    <p:sldLayoutId id="2147483858" r:id="rId37"/>
    <p:sldLayoutId id="2147483859" r:id="rId38"/>
    <p:sldLayoutId id="2147483860" r:id="rId39"/>
    <p:sldLayoutId id="2147483861" r:id="rId40"/>
    <p:sldLayoutId id="2147483862" r:id="rId41"/>
    <p:sldLayoutId id="2147483863" r:id="rId42"/>
    <p:sldLayoutId id="2147483864" r:id="rId43"/>
    <p:sldLayoutId id="2147483865" r:id="rId44"/>
    <p:sldLayoutId id="2147483866" r:id="rId45"/>
    <p:sldLayoutId id="2147483867" r:id="rId46"/>
    <p:sldLayoutId id="2147483868" r:id="rId47"/>
    <p:sldLayoutId id="2147483869" r:id="rId48"/>
    <p:sldLayoutId id="2147483870" r:id="rId49"/>
    <p:sldLayoutId id="2147483871" r:id="rId50"/>
    <p:sldLayoutId id="2147483872" r:id="rId5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D00D7-28D9-6242-8C30-C78A37CE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  <p:sldLayoutId id="2147483901" r:id="rId40"/>
    <p:sldLayoutId id="2147483902" r:id="rId41"/>
    <p:sldLayoutId id="2147483903" r:id="rId42"/>
    <p:sldLayoutId id="2147483904" r:id="rId43"/>
    <p:sldLayoutId id="2147483905" r:id="rId44"/>
    <p:sldLayoutId id="2147483906" r:id="rId45"/>
    <p:sldLayoutId id="2147483907" r:id="rId46"/>
    <p:sldLayoutId id="2147483908" r:id="rId47"/>
    <p:sldLayoutId id="2147483909" r:id="rId48"/>
    <p:sldLayoutId id="2147483910" r:id="rId49"/>
    <p:sldLayoutId id="2147483911" r:id="rId50"/>
    <p:sldLayoutId id="2147483912" r:id="rId51"/>
    <p:sldLayoutId id="2147483913" r:id="rId52"/>
    <p:sldLayoutId id="2147483914" r:id="rId53"/>
    <p:sldLayoutId id="2147483915" r:id="rId54"/>
    <p:sldLayoutId id="2147483916" r:id="rId55"/>
    <p:sldLayoutId id="2147483917" r:id="rId5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pic>
        <p:nvPicPr>
          <p:cNvPr id="12" name="Picture 9" descr="csail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10" y="5855923"/>
            <a:ext cx="145149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lfa-3-nocsail.png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6153590"/>
            <a:ext cx="1982189" cy="6309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1031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latin typeface="Comic Sans MS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Comic Sans MS" charset="0"/>
            </a:endParaRPr>
          </a:p>
        </p:txBody>
      </p: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7086600" y="62484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4" name="Text Box 33"/>
          <p:cNvSpPr txBox="1">
            <a:spLocks noChangeArrowheads="1"/>
          </p:cNvSpPr>
          <p:nvPr/>
        </p:nvSpPr>
        <p:spPr bwMode="auto">
          <a:xfrm>
            <a:off x="6553200" y="644683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6248400" y="644683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6" name="Text Box 35"/>
          <p:cNvSpPr txBox="1">
            <a:spLocks noChangeArrowheads="1"/>
          </p:cNvSpPr>
          <p:nvPr/>
        </p:nvSpPr>
        <p:spPr bwMode="auto">
          <a:xfrm>
            <a:off x="4343400" y="6484862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EA3A1E79-7D65-4741-9523-0848A658C6C8}" type="slidenum">
              <a:rPr lang="en-US" b="0">
                <a:solidFill>
                  <a:srgbClr val="CC6600"/>
                </a:solidFill>
                <a:latin typeface="Helvetica" charset="0"/>
              </a:rPr>
              <a:pPr/>
              <a:t>‹#›</a:t>
            </a:fld>
            <a:endParaRPr lang="en-US" b="0" dirty="0">
              <a:solidFill>
                <a:srgbClr val="CC6600"/>
              </a:solidFill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8442325" y="5975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4003" r:id="rId33"/>
    <p:sldLayoutId id="2147484004" r:id="rId34"/>
    <p:sldLayoutId id="2147484005" r:id="rId35"/>
    <p:sldLayoutId id="2147484006" r:id="rId36"/>
    <p:sldLayoutId id="2147484007" r:id="rId37"/>
    <p:sldLayoutId id="2147484008" r:id="rId38"/>
    <p:sldLayoutId id="2147484009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4018" r:id="rId48"/>
    <p:sldLayoutId id="2147484019" r:id="rId49"/>
    <p:sldLayoutId id="2147484020" r:id="rId50"/>
    <p:sldLayoutId id="2147484021" r:id="rId51"/>
    <p:sldLayoutId id="2147484022" r:id="rId52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66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Times" charset="0"/>
        <a:buChar char="•"/>
        <a:defRPr sz="2400" b="1">
          <a:solidFill>
            <a:srgbClr val="666666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–"/>
        <a:defRPr sz="2000" b="1">
          <a:solidFill>
            <a:srgbClr val="666666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Char char="»"/>
        <a:defRPr b="1">
          <a:solidFill>
            <a:srgbClr val="666666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 sz="1600" b="1">
          <a:solidFill>
            <a:srgbClr val="666666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charset="0"/>
        <a:buChar char="v"/>
        <a:defRPr sz="1400" b="1">
          <a:solidFill>
            <a:srgbClr val="666666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6600"/>
        </a:buClr>
        <a:buSzPct val="100000"/>
        <a:buFont typeface="Wingdings" pitchFamily="-80" charset="2"/>
        <a:buChar char="v"/>
        <a:defRPr sz="1400" b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namay@csail.mit.edu" TargetMode="External"/><Relationship Id="rId4" Type="http://schemas.openxmlformats.org/officeDocument/2006/relationships/hyperlink" Target="http://groups.csail.mit.edu/ALFA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0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lexgp.github.io/gp-learners/sr.html" TargetMode="External"/><Relationship Id="rId3" Type="http://schemas.openxmlformats.org/officeDocument/2006/relationships/hyperlink" Target="http://flexgp.github.io/gp-learners/blog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authorize?N82435" TargetMode="External"/><Relationship Id="rId4" Type="http://schemas.openxmlformats.org/officeDocument/2006/relationships/hyperlink" Target="http://link.springer.com/article/10.1007/s10723-014-9320-9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lexgp.github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9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0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0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8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9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4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7.xml"/><Relationship Id="rId2" Type="http://schemas.openxmlformats.org/officeDocument/2006/relationships/hyperlink" Target="https://github.com/flexgp/pony_gp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0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7.xml"/><Relationship Id="rId2" Type="http://schemas.openxmlformats.org/officeDocument/2006/relationships/hyperlink" Target="https://github.com/flexgp/pony_gp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0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flexgp.csail.mit.ed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ticprogramming.com/" TargetMode="External"/><Relationship Id="rId4" Type="http://schemas.openxmlformats.org/officeDocument/2006/relationships/hyperlink" Target="http://www.cs.bham.ac.uk/~wbl/biblio/" TargetMode="External"/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ochx.org/index.php" TargetMode="External"/><Relationship Id="rId4" Type="http://schemas.openxmlformats.org/officeDocument/2006/relationships/hyperlink" Target="http://www.tc33.org/genetic-programming/genetic-programming-software-comparison/" TargetMode="External"/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hyperlink" Target="http://creativemachines.cornell.edu/eureqa" TargetMode="External"/><Relationship Id="rId3" Type="http://schemas.openxmlformats.org/officeDocument/2006/relationships/hyperlink" Target="http://www.nutonian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groups.csail.mit.edu/EVO-DesignOpt/groupWebSite/uploads/Site/GPHBofAI-Chapter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hyperlink" Target="https://github.com/flexgp/BehavioralGP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1.xml"/><Relationship Id="rId2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9" name="Rectangle 3"/>
          <p:cNvSpPr>
            <a:spLocks/>
          </p:cNvSpPr>
          <p:nvPr/>
        </p:nvSpPr>
        <p:spPr bwMode="auto">
          <a:xfrm>
            <a:off x="228600" y="1600200"/>
            <a:ext cx="8763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42938" eaLnBrk="1" hangingPunct="1"/>
            <a:r>
              <a:rPr lang="en-US" sz="1700" dirty="0" err="1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Una</a:t>
            </a:r>
            <a:r>
              <a:rPr lang="en-US" sz="1700" dirty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-May </a:t>
            </a:r>
            <a:r>
              <a:rPr lang="en-US" sz="1700" dirty="0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OReilly</a:t>
            </a:r>
          </a:p>
          <a:p>
            <a:pPr algn="ctr" defTabSz="642938" eaLnBrk="1" hangingPunct="1"/>
            <a:r>
              <a:rPr lang="en-US" sz="1700" dirty="0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The Alfa Group: </a:t>
            </a:r>
            <a:r>
              <a:rPr lang="en-US" sz="1700" dirty="0" err="1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AnyScale</a:t>
            </a:r>
            <a:r>
              <a:rPr lang="en-US" sz="1700" dirty="0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 Learning for All</a:t>
            </a:r>
          </a:p>
          <a:p>
            <a:pPr algn="ctr" defTabSz="642938" eaLnBrk="1" hangingPunct="1"/>
            <a:r>
              <a:rPr lang="en-US" sz="1700" dirty="0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</a:rPr>
              <a:t>CSAIL, MIT</a:t>
            </a:r>
            <a:endParaRPr lang="en-US" sz="1700" dirty="0">
              <a:solidFill>
                <a:srgbClr val="4B4B48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 defTabSz="642938" eaLnBrk="1" hangingPunct="1"/>
            <a:r>
              <a:rPr lang="en-US" sz="1700" u="sng" dirty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  <a:hlinkClick r:id="rId3"/>
              </a:rPr>
              <a:t>unamay@</a:t>
            </a:r>
            <a:r>
              <a:rPr lang="en-US" sz="1700" u="sng" dirty="0" smtClean="0">
                <a:solidFill>
                  <a:srgbClr val="4B4B48"/>
                </a:solidFill>
                <a:latin typeface="Helvetica" charset="0"/>
                <a:cs typeface="Helvetica" charset="0"/>
                <a:sym typeface="Helvetica" charset="0"/>
                <a:hlinkClick r:id="rId3"/>
              </a:rPr>
              <a:t>csail.mit.edu</a:t>
            </a:r>
            <a:endParaRPr lang="en-US" sz="1700" u="sng" dirty="0">
              <a:solidFill>
                <a:srgbClr val="4B4B48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 defTabSz="642938" eaLnBrk="1" hangingPunct="1"/>
            <a:r>
              <a:rPr lang="en-US" sz="1600" dirty="0">
                <a:hlinkClick r:id="rId4"/>
              </a:rPr>
              <a:t>http://groups.csail.mit.edu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>
                <a:solidFill>
                  <a:srgbClr val="3366FF"/>
                </a:solidFill>
                <a:hlinkClick r:id="rId4"/>
              </a:rPr>
              <a:t>ALFA</a:t>
            </a:r>
            <a:endParaRPr lang="en-US" sz="1600" dirty="0" smtClean="0">
              <a:solidFill>
                <a:srgbClr val="3366FF"/>
              </a:solidFill>
            </a:endParaRPr>
          </a:p>
          <a:p>
            <a:pPr algn="ctr" defTabSz="642938" eaLnBrk="1" hangingPunct="1"/>
            <a:r>
              <a:rPr lang="en-US" sz="1600" dirty="0" smtClean="0">
                <a:solidFill>
                  <a:srgbClr val="3366FF"/>
                </a:solidFill>
              </a:rPr>
              <a:t>text: +1</a:t>
            </a:r>
            <a:r>
              <a:rPr lang="en-US" sz="1600" dirty="0" smtClean="0">
                <a:solidFill>
                  <a:srgbClr val="3366FF"/>
                </a:solidFill>
              </a:rPr>
              <a:t>-617</a:t>
            </a:r>
            <a:r>
              <a:rPr lang="en-US" sz="1600" dirty="0" smtClean="0">
                <a:solidFill>
                  <a:srgbClr val="3366FF"/>
                </a:solidFill>
              </a:rPr>
              <a:t>-875-3889</a:t>
            </a:r>
          </a:p>
          <a:p>
            <a:pPr algn="ctr" defTabSz="642938" eaLnBrk="1" hangingPunct="1"/>
            <a:endParaRPr lang="en-US" sz="1600" dirty="0" smtClean="0">
              <a:solidFill>
                <a:srgbClr val="3366FF"/>
              </a:solidFill>
            </a:endParaRPr>
          </a:p>
        </p:txBody>
      </p:sp>
      <p:pic>
        <p:nvPicPr>
          <p:cNvPr id="13762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247729"/>
            <a:ext cx="2425700" cy="38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626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952332"/>
            <a:ext cx="7772400" cy="685800"/>
          </a:xfrm>
          <a:ln/>
        </p:spPr>
        <p:txBody>
          <a:bodyPr rIns="35717" anchor="ctr"/>
          <a:lstStyle/>
          <a:p>
            <a:pPr>
              <a:lnSpc>
                <a:spcPct val="70000"/>
              </a:lnSpc>
            </a:pPr>
            <a:r>
              <a:rPr lang="en-US" dirty="0" smtClean="0"/>
              <a:t>Genetic </a:t>
            </a:r>
            <a:r>
              <a:rPr lang="en-US" dirty="0"/>
              <a:t>Programming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2868" y="5069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" y="3505200"/>
            <a:ext cx="89820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Example of</a:t>
            </a:r>
            <a:br>
              <a:rPr lang="en-US" dirty="0" smtClean="0"/>
            </a:br>
            <a:r>
              <a:rPr lang="en-US" dirty="0" smtClean="0"/>
              <a:t>GP Symbolic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 algn="ctr"/>
            <a:r>
              <a:rPr lang="en-US" dirty="0"/>
              <a:t> http://</a:t>
            </a:r>
            <a:r>
              <a:rPr lang="en-US" dirty="0" err="1" smtClean="0"/>
              <a:t>flexgp.csail.mit.edu</a:t>
            </a:r>
            <a:endParaRPr lang="en-US" dirty="0"/>
          </a:p>
          <a:p>
            <a:pPr lvl="3" algn="ctr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://flexgp.github.io/gp-learners/sr.html</a:t>
            </a:r>
            <a:endParaRPr lang="en-US" dirty="0"/>
          </a:p>
          <a:p>
            <a:pPr lvl="3" algn="ctr"/>
            <a:r>
              <a:rPr lang="en-US" dirty="0">
                <a:hlinkClick r:id="rId3"/>
              </a:rPr>
              <a:t>http://flexgp.github.io/gp-learners/</a:t>
            </a:r>
            <a:r>
              <a:rPr lang="en-US" dirty="0" smtClean="0">
                <a:hlinkClick r:id="rId3"/>
              </a:rPr>
              <a:t>blog.html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58824"/>
            <a:ext cx="91311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42938" eaLnBrk="1" hangingPunct="1"/>
            <a:r>
              <a:rPr lang="en-US" sz="1600" dirty="0">
                <a:latin typeface="Helvetica" charset="0"/>
                <a:cs typeface="Helvetica" charset="0"/>
                <a:sym typeface="Helvetica" charset="0"/>
              </a:rPr>
              <a:t>S/W 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by </a:t>
            </a:r>
            <a:r>
              <a:rPr lang="en-US" sz="1600" dirty="0">
                <a:latin typeface="Helvetica" charset="0"/>
                <a:cs typeface="Helvetica" charset="0"/>
                <a:sym typeface="Helvetica" charset="0"/>
              </a:rPr>
              <a:t>ALFA 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Group’s </a:t>
            </a:r>
            <a:r>
              <a:rPr lang="en-US" sz="1600" dirty="0" err="1" smtClean="0">
                <a:latin typeface="Helvetica" charset="0"/>
                <a:cs typeface="Helvetica" charset="0"/>
                <a:sym typeface="Helvetica" charset="0"/>
              </a:rPr>
              <a:t>FlexGP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 team</a:t>
            </a:r>
          </a:p>
          <a:p>
            <a:pPr algn="ctr" defTabSz="642938" eaLnBrk="1" hangingPunct="1"/>
            <a:r>
              <a:rPr lang="en-US" sz="1600" dirty="0">
                <a:latin typeface="Helvetica" charset="0"/>
                <a:cs typeface="Helvetica" charset="0"/>
                <a:sym typeface="Helvetica" charset="0"/>
              </a:rPr>
              <a:t>S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pecial </a:t>
            </a:r>
            <a:r>
              <a:rPr lang="en-US" sz="1600" dirty="0">
                <a:latin typeface="Helvetica" charset="0"/>
                <a:cs typeface="Helvetica" charset="0"/>
                <a:sym typeface="Helvetica" charset="0"/>
              </a:rPr>
              <a:t>recognition 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to</a:t>
            </a:r>
            <a:r>
              <a:rPr lang="en-US" sz="1600" dirty="0"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Ignacio </a:t>
            </a:r>
            <a:r>
              <a:rPr lang="en-US" sz="1600" dirty="0" err="1" smtClean="0">
                <a:latin typeface="Helvetica" charset="0"/>
                <a:cs typeface="Helvetica" charset="0"/>
                <a:sym typeface="Helvetica" charset="0"/>
              </a:rPr>
              <a:t>Arnaldo</a:t>
            </a:r>
            <a:r>
              <a:rPr lang="en-US" sz="1600" dirty="0" smtClean="0">
                <a:latin typeface="Helvetica" charset="0"/>
                <a:cs typeface="Helvetica" charset="0"/>
                <a:sym typeface="Helvetica" charset="0"/>
              </a:rPr>
              <a:t>, PhD who prepared SR Learner tutorial and blog post</a:t>
            </a:r>
            <a:endParaRPr lang="en-US" sz="1600" dirty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856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622044" y="1447800"/>
            <a:ext cx="2286000" cy="2286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+mj-lt"/>
              </a:rPr>
              <a:t>F</a:t>
            </a:r>
            <a:r>
              <a:rPr lang="en-US" dirty="0" smtClean="0">
                <a:latin typeface="+mj-lt"/>
              </a:rPr>
              <a:t>(X)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6358" y="986599"/>
            <a:ext cx="89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Inputs</a:t>
            </a:r>
            <a:endParaRPr lang="en-US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402844" y="1981200"/>
            <a:ext cx="1219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2402844" y="2590800"/>
            <a:ext cx="1219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02844" y="3276600"/>
            <a:ext cx="1219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945644" y="18288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x1</a:t>
            </a:r>
            <a:r>
              <a:rPr lang="en-US" baseline="30000" dirty="0" smtClean="0">
                <a:latin typeface="+mj-lt"/>
              </a:rPr>
              <a:t>1</a:t>
            </a:r>
            <a:endParaRPr lang="en-US" baseline="30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5644" y="24384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x2</a:t>
            </a:r>
            <a:r>
              <a:rPr lang="en-US" baseline="30000" dirty="0" smtClean="0">
                <a:latin typeface="+mj-lt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5736" y="306186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x3</a:t>
            </a:r>
            <a:r>
              <a:rPr lang="en-US" baseline="30000" dirty="0" smtClean="0">
                <a:latin typeface="+mj-lt"/>
              </a:rPr>
              <a:t>1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5908044" y="2590800"/>
            <a:ext cx="1219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12844" y="990600"/>
            <a:ext cx="9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Output</a:t>
            </a:r>
            <a:endParaRPr 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8360" y="3733800"/>
            <a:ext cx="264988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AKA</a:t>
            </a:r>
          </a:p>
          <a:p>
            <a:r>
              <a:rPr lang="en-US" dirty="0" smtClean="0">
                <a:latin typeface="+mj-lt"/>
              </a:rPr>
              <a:t>Explanatory variables</a:t>
            </a:r>
          </a:p>
          <a:p>
            <a:r>
              <a:rPr lang="en-US" dirty="0" smtClean="0">
                <a:latin typeface="+mj-lt"/>
              </a:rPr>
              <a:t>Independent variables</a:t>
            </a:r>
          </a:p>
          <a:p>
            <a:r>
              <a:rPr lang="en-US" dirty="0" smtClean="0">
                <a:latin typeface="+mj-lt"/>
              </a:rPr>
              <a:t>Manipulated variables</a:t>
            </a:r>
          </a:p>
          <a:p>
            <a:r>
              <a:rPr lang="en-US" dirty="0" smtClean="0">
                <a:latin typeface="+mj-lt"/>
              </a:rPr>
              <a:t>Control variables</a:t>
            </a:r>
          </a:p>
          <a:p>
            <a:r>
              <a:rPr lang="en-US" dirty="0" smtClean="0">
                <a:latin typeface="+mj-lt"/>
              </a:rPr>
              <a:t>features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8044" y="3733800"/>
            <a:ext cx="232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Response variable</a:t>
            </a:r>
          </a:p>
          <a:p>
            <a:r>
              <a:rPr lang="en-US" dirty="0" smtClean="0">
                <a:latin typeface="+mj-lt"/>
              </a:rPr>
              <a:t>Dependent variable</a:t>
            </a:r>
          </a:p>
          <a:p>
            <a:r>
              <a:rPr lang="en-US" dirty="0" smtClean="0">
                <a:latin typeface="+mj-lt"/>
              </a:rPr>
              <a:t>label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1600" y="18288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x1</a:t>
            </a:r>
            <a:r>
              <a:rPr lang="en-US" baseline="30000" dirty="0" smtClean="0">
                <a:latin typeface="+mj-lt"/>
              </a:rPr>
              <a:t>2</a:t>
            </a:r>
            <a:endParaRPr lang="en-US" baseline="30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600" y="24384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x2</a:t>
            </a:r>
            <a:r>
              <a:rPr lang="en-US" baseline="30000" dirty="0" smtClean="0">
                <a:latin typeface="+mj-lt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1692" y="306186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x3</a:t>
            </a:r>
            <a:r>
              <a:rPr lang="en-US" baseline="30000" dirty="0" smtClean="0">
                <a:latin typeface="+mj-lt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000" y="18288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x1</a:t>
            </a:r>
            <a:r>
              <a:rPr lang="en-US" baseline="30000" dirty="0" smtClean="0">
                <a:latin typeface="+mj-lt"/>
              </a:rPr>
              <a:t>3</a:t>
            </a:r>
            <a:endParaRPr lang="en-US" baseline="300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0" y="24384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x2</a:t>
            </a:r>
            <a:r>
              <a:rPr lang="en-US" baseline="30000" dirty="0" smtClean="0">
                <a:latin typeface="+mj-lt"/>
              </a:rPr>
              <a:t>3</a:t>
            </a:r>
            <a:endParaRPr lang="en-US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2092" y="306186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x3</a:t>
            </a:r>
            <a:r>
              <a:rPr lang="en-US" baseline="30000" dirty="0" smtClean="0">
                <a:latin typeface="+mj-lt"/>
              </a:rPr>
              <a:t>3</a:t>
            </a:r>
            <a:endParaRPr lang="en-US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" y="18288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x1</a:t>
            </a:r>
            <a:r>
              <a:rPr lang="en-US" baseline="30000" dirty="0" smtClean="0">
                <a:latin typeface="+mj-lt"/>
              </a:rPr>
              <a:t>4</a:t>
            </a:r>
            <a:endParaRPr lang="en-US" baseline="30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243840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x2</a:t>
            </a:r>
            <a:r>
              <a:rPr lang="en-US" baseline="30000" dirty="0" smtClean="0">
                <a:latin typeface="+mj-lt"/>
              </a:rPr>
              <a:t>4</a:t>
            </a:r>
            <a:endParaRPr lang="en-US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692" y="3061860"/>
            <a:ext cx="52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x3</a:t>
            </a:r>
            <a:r>
              <a:rPr lang="en-US" baseline="30000" dirty="0" smtClean="0">
                <a:latin typeface="+mj-lt"/>
              </a:rPr>
              <a:t>4</a:t>
            </a:r>
            <a:endParaRPr lang="en-US" dirty="0" smtClean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9000" y="2362200"/>
            <a:ext cx="41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y</a:t>
            </a:r>
            <a:r>
              <a:rPr lang="en-US" baseline="30000" dirty="0" smtClean="0">
                <a:latin typeface="+mj-lt"/>
              </a:rPr>
              <a:t>3</a:t>
            </a:r>
            <a:endParaRPr lang="en-US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0000" y="2362200"/>
            <a:ext cx="41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y</a:t>
            </a:r>
            <a:r>
              <a:rPr lang="en-US" baseline="30000" dirty="0" smtClean="0">
                <a:latin typeface="+mj-lt"/>
              </a:rPr>
              <a:t>2</a:t>
            </a:r>
            <a:endParaRPr lang="en-US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1000" y="2362200"/>
            <a:ext cx="41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y</a:t>
            </a:r>
            <a:r>
              <a:rPr lang="en-US" baseline="30000" dirty="0">
                <a:latin typeface="+mj-lt"/>
              </a:rPr>
              <a:t>1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38400" y="5562600"/>
            <a:ext cx="474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FIND </a:t>
            </a:r>
            <a:r>
              <a:rPr lang="en-US" dirty="0"/>
              <a:t>F</a:t>
            </a:r>
            <a:r>
              <a:rPr lang="en-US" dirty="0" smtClean="0"/>
              <a:t>(X) THAT GENERATES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928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Black Box GP Symbolic Regression Learner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1500" y="990600"/>
            <a:ext cx="80772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</a:t>
            </a:r>
            <a:r>
              <a:rPr lang="en-US" dirty="0" smtClean="0"/>
              <a:t>or non-researchers </a:t>
            </a:r>
          </a:p>
          <a:p>
            <a:r>
              <a:rPr lang="en-US" dirty="0"/>
              <a:t>U</a:t>
            </a:r>
            <a:r>
              <a:rPr lang="en-US" dirty="0" smtClean="0"/>
              <a:t>se for numerical </a:t>
            </a:r>
            <a:r>
              <a:rPr lang="en-US" dirty="0"/>
              <a:t>datasets </a:t>
            </a:r>
          </a:p>
          <a:p>
            <a:pPr lvl="1"/>
            <a:r>
              <a:rPr lang="en-US" dirty="0"/>
              <a:t>training </a:t>
            </a:r>
            <a:r>
              <a:rPr lang="en-US" dirty="0" smtClean="0"/>
              <a:t>and </a:t>
            </a:r>
            <a:r>
              <a:rPr lang="en-US" dirty="0"/>
              <a:t>testing the retrieved </a:t>
            </a:r>
            <a:r>
              <a:rPr lang="en-US" dirty="0" smtClean="0"/>
              <a:t>models</a:t>
            </a:r>
          </a:p>
          <a:p>
            <a:pPr lvl="1"/>
            <a:r>
              <a:rPr lang="en-US" dirty="0"/>
              <a:t>Easy parameter changing through a central </a:t>
            </a:r>
            <a:r>
              <a:rPr lang="en-US" dirty="0" smtClean="0"/>
              <a:t>file</a:t>
            </a:r>
            <a:endParaRPr lang="en-US" dirty="0"/>
          </a:p>
          <a:p>
            <a:r>
              <a:rPr lang="en-US" dirty="0" err="1" smtClean="0"/>
              <a:t>sr.jar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Only supported for </a:t>
            </a:r>
            <a:r>
              <a:rPr lang="en-US" dirty="0" err="1" smtClean="0"/>
              <a:t>Debian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endParaRPr lang="en-US" dirty="0" smtClean="0"/>
          </a:p>
          <a:p>
            <a:pPr lvl="1"/>
            <a:r>
              <a:rPr lang="en-US" dirty="0" smtClean="0"/>
              <a:t>Source is on  </a:t>
            </a:r>
            <a:r>
              <a:rPr lang="en-US" dirty="0" smtClean="0">
                <a:hlinkClick r:id="rId2"/>
              </a:rPr>
              <a:t>http://flexgp.github.io</a:t>
            </a:r>
            <a:endParaRPr lang="en-US" dirty="0" smtClean="0"/>
          </a:p>
          <a:p>
            <a:r>
              <a:rPr lang="en-US" dirty="0" smtClean="0"/>
              <a:t>Referred to as baseline in ALFA group publications</a:t>
            </a:r>
          </a:p>
          <a:p>
            <a:pPr lvl="1"/>
            <a:r>
              <a:rPr lang="en-US" sz="1400" dirty="0" smtClean="0">
                <a:hlinkClick r:id="rId3" tooltip="Multiple regression genetic programming"/>
              </a:rPr>
              <a:t>Multiple </a:t>
            </a:r>
            <a:r>
              <a:rPr lang="en-US" sz="1400" dirty="0">
                <a:hlinkClick r:id="rId3" tooltip="Multiple regression genetic programming"/>
              </a:rPr>
              <a:t>regression genetic programming</a:t>
            </a:r>
            <a:r>
              <a:rPr lang="en-US" sz="1400" dirty="0"/>
              <a:t>, Ignacio </a:t>
            </a:r>
            <a:r>
              <a:rPr lang="en-US" sz="1400" dirty="0" err="1"/>
              <a:t>Arnaldo</a:t>
            </a:r>
            <a:r>
              <a:rPr lang="en-US" sz="1400" dirty="0"/>
              <a:t>, Krzysztof </a:t>
            </a:r>
            <a:r>
              <a:rPr lang="en-US" sz="1400" dirty="0" err="1"/>
              <a:t>Krawiec</a:t>
            </a:r>
            <a:r>
              <a:rPr lang="en-US" sz="1400" dirty="0"/>
              <a:t>, </a:t>
            </a:r>
            <a:r>
              <a:rPr lang="en-US" sz="1400" dirty="0" err="1"/>
              <a:t>Una</a:t>
            </a:r>
            <a:r>
              <a:rPr lang="en-US" sz="1400" dirty="0"/>
              <a:t>-May O'Reilly, GECCO '14, </a:t>
            </a:r>
            <a:r>
              <a:rPr lang="en-US" sz="1400" dirty="0" err="1"/>
              <a:t>pp</a:t>
            </a:r>
            <a:r>
              <a:rPr lang="en-US" sz="1400" dirty="0"/>
              <a:t> 879--886</a:t>
            </a:r>
            <a:r>
              <a:rPr lang="en-US" sz="1400" dirty="0" smtClean="0"/>
              <a:t>.</a:t>
            </a:r>
          </a:p>
          <a:p>
            <a:pPr lvl="1"/>
            <a:r>
              <a:rPr lang="en-US" sz="1200" dirty="0">
                <a:hlinkClick r:id="rId4"/>
              </a:rPr>
              <a:t>FlexGP: Cloud-Based Ensemble Learning with Genetic Programming for Large Regression Problems</a:t>
            </a:r>
            <a:r>
              <a:rPr lang="en-US" sz="1200" dirty="0"/>
              <a:t>, </a:t>
            </a:r>
            <a:r>
              <a:rPr lang="en-US" sz="1200" dirty="0" err="1"/>
              <a:t>Kalyan</a:t>
            </a:r>
            <a:r>
              <a:rPr lang="en-US" sz="1200" dirty="0"/>
              <a:t> </a:t>
            </a:r>
            <a:r>
              <a:rPr lang="en-US" sz="1200" dirty="0" err="1"/>
              <a:t>Veeramachaneni</a:t>
            </a:r>
            <a:r>
              <a:rPr lang="en-US" sz="1200" dirty="0"/>
              <a:t>, Ignacio </a:t>
            </a:r>
            <a:r>
              <a:rPr lang="en-US" sz="1200" dirty="0" err="1"/>
              <a:t>Arnaldo</a:t>
            </a:r>
            <a:r>
              <a:rPr lang="en-US" sz="1200" dirty="0"/>
              <a:t>, Owen Derby, </a:t>
            </a:r>
            <a:r>
              <a:rPr lang="en-US" sz="1200" dirty="0" err="1"/>
              <a:t>Una</a:t>
            </a:r>
            <a:r>
              <a:rPr lang="en-US" sz="1200" dirty="0"/>
              <a:t>-May O’Reilly. Journal Of Grid Computing 13(3): 391-407, (Mar 2015) </a:t>
            </a:r>
            <a:endParaRPr lang="en-US" sz="1200" dirty="0" smtClean="0"/>
          </a:p>
          <a:p>
            <a:r>
              <a:rPr lang="en-US" dirty="0" smtClean="0"/>
              <a:t>Option to accelerate runs </a:t>
            </a:r>
            <a:r>
              <a:rPr lang="en-US" dirty="0"/>
              <a:t>with C++ optimized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/>
              <a:t>gcc</a:t>
            </a:r>
            <a:r>
              <a:rPr lang="en-US" dirty="0"/>
              <a:t> and g++ </a:t>
            </a:r>
            <a:r>
              <a:rPr lang="en-US" dirty="0" smtClean="0"/>
              <a:t>compilers, configuring </a:t>
            </a:r>
            <a:r>
              <a:rPr lang="en-US" dirty="0"/>
              <a:t>Linux kernel parameter governing the maximum size of shared memory </a:t>
            </a:r>
            <a:r>
              <a:rPr lang="en-US" dirty="0" smtClean="0"/>
              <a:t>segments</a:t>
            </a:r>
          </a:p>
          <a:p>
            <a:r>
              <a:rPr lang="en-US" dirty="0"/>
              <a:t>Option to accelerate runs with </a:t>
            </a:r>
            <a:r>
              <a:rPr lang="en-US" dirty="0" smtClean="0"/>
              <a:t>CUDA (GPU)</a:t>
            </a:r>
          </a:p>
          <a:p>
            <a:pPr lvl="1"/>
            <a:r>
              <a:rPr lang="en-US" dirty="0" smtClean="0"/>
              <a:t>Added requirement </a:t>
            </a:r>
            <a:r>
              <a:rPr lang="en-US" dirty="0"/>
              <a:t>of </a:t>
            </a:r>
            <a:r>
              <a:rPr lang="en-US" dirty="0" err="1" smtClean="0"/>
              <a:t>nvcc</a:t>
            </a:r>
            <a:r>
              <a:rPr lang="en-US" dirty="0" smtClean="0"/>
              <a:t> compiler</a:t>
            </a:r>
          </a:p>
          <a:p>
            <a:pPr lvl="1"/>
            <a:r>
              <a:rPr lang="en-US" dirty="0"/>
              <a:t>append the </a:t>
            </a:r>
            <a:r>
              <a:rPr lang="en-US" i="1" dirty="0"/>
              <a:t>-</a:t>
            </a:r>
            <a:r>
              <a:rPr lang="en-US" i="1" dirty="0" err="1"/>
              <a:t>cuda</a:t>
            </a:r>
            <a:r>
              <a:rPr lang="en-US" dirty="0"/>
              <a:t> </a:t>
            </a:r>
            <a:r>
              <a:rPr lang="en-US" dirty="0" smtClean="0"/>
              <a:t>flag, make some extra directories…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0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is an 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33600" y="6248400"/>
            <a:ext cx="4800600" cy="4572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704850" y="1204913"/>
            <a:ext cx="27146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42938" eaLnBrk="1" hangingPunct="1">
              <a:spcBef>
                <a:spcPts val="1688"/>
              </a:spcBef>
              <a:buSzPct val="51000"/>
            </a:pPr>
            <a:r>
              <a:rPr lang="en-US" sz="2400" dirty="0" smtClean="0">
                <a:solidFill>
                  <a:srgbClr val="4B4B48"/>
                </a:solidFill>
                <a:latin typeface="+mn-lt"/>
                <a:cs typeface="Helvetica" charset="0"/>
                <a:sym typeface="Helvetica" charset="0"/>
              </a:rPr>
              <a:t>Each generation</a:t>
            </a:r>
            <a:endParaRPr lang="en-US" sz="2400" dirty="0">
              <a:solidFill>
                <a:srgbClr val="4B4B48"/>
              </a:solidFill>
              <a:latin typeface="+mn-lt"/>
              <a:cs typeface="Helvetica" charset="0"/>
              <a:sym typeface="Helvetica" charset="0"/>
            </a:endParaRPr>
          </a:p>
          <a:p>
            <a:pPr marL="669925" lvl="1" indent="-134938" defTabSz="642938" eaLnBrk="1" hangingPunct="1">
              <a:spcBef>
                <a:spcPts val="1688"/>
              </a:spcBef>
              <a:buSzPct val="51000"/>
              <a:buFontTx/>
              <a:buBlip>
                <a:blip r:embed="rId2"/>
              </a:buBlip>
            </a:pPr>
            <a:r>
              <a:rPr lang="en-US" sz="2400" dirty="0">
                <a:solidFill>
                  <a:srgbClr val="4B4B48"/>
                </a:solidFill>
                <a:latin typeface="+mn-lt"/>
                <a:cs typeface="Helvetica" charset="0"/>
                <a:sym typeface="Helvetica" charset="0"/>
              </a:rPr>
              <a:t>select</a:t>
            </a:r>
          </a:p>
          <a:p>
            <a:pPr marL="669925" lvl="1" indent="-134938" defTabSz="642938" eaLnBrk="1" hangingPunct="1">
              <a:spcBef>
                <a:spcPts val="1688"/>
              </a:spcBef>
              <a:buSzPct val="51000"/>
              <a:buFontTx/>
              <a:buBlip>
                <a:blip r:embed="rId2"/>
              </a:buBlip>
            </a:pPr>
            <a:r>
              <a:rPr lang="en-US" sz="2400" dirty="0">
                <a:solidFill>
                  <a:srgbClr val="4B4B48"/>
                </a:solidFill>
                <a:latin typeface="+mn-lt"/>
                <a:cs typeface="Helvetica" charset="0"/>
                <a:sym typeface="Helvetica" charset="0"/>
              </a:rPr>
              <a:t>breed</a:t>
            </a:r>
          </a:p>
          <a:p>
            <a:pPr marL="669925" lvl="1" indent="-134938" defTabSz="642938" eaLnBrk="1" hangingPunct="1">
              <a:spcBef>
                <a:spcPts val="1688"/>
              </a:spcBef>
              <a:buSzPct val="51000"/>
              <a:buFontTx/>
              <a:buBlip>
                <a:blip r:embed="rId2"/>
              </a:buBlip>
            </a:pPr>
            <a:r>
              <a:rPr lang="en-US" sz="2400" dirty="0">
                <a:solidFill>
                  <a:srgbClr val="4B4B48"/>
                </a:solidFill>
                <a:latin typeface="+mn-lt"/>
                <a:cs typeface="Helvetica" charset="0"/>
                <a:sym typeface="Helvetica" charset="0"/>
              </a:rPr>
              <a:t>replace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3983038" y="1295400"/>
            <a:ext cx="4856162" cy="4419600"/>
          </a:xfrm>
          <a:prstGeom prst="rect">
            <a:avLst/>
          </a:prstGeom>
          <a:solidFill>
            <a:schemeClr val="accent1">
              <a:alpha val="50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50999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  <a:p>
            <a:pPr algn="just" defTabSz="642938" eaLnBrk="1" hangingPunct="1">
              <a:spcBef>
                <a:spcPts val="488"/>
              </a:spcBef>
            </a:pPr>
            <a:endParaRPr lang="en-US" sz="1700" b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4267200" y="1295400"/>
            <a:ext cx="480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population = </a:t>
            </a: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random_pop_init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()</a:t>
            </a:r>
          </a:p>
          <a:p>
            <a:pPr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generation = 0 </a:t>
            </a:r>
          </a:p>
          <a:p>
            <a:pPr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while </a:t>
            </a: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needToStop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 == false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generation++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phenotypes =decoder(genotypes)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calculateFitness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(phenotypes)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parents = select (phenotypes)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offspring = breed(</a:t>
            </a: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parents.genotypes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population = replace(parents, offspring)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solution = </a:t>
            </a: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bestOf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(population)</a:t>
            </a:r>
          </a:p>
          <a:p>
            <a:pPr marL="320675" lvl="1" algn="just" defTabSz="642938" eaLnBrk="1" hangingPunct="1">
              <a:spcBef>
                <a:spcPts val="488"/>
              </a:spcBef>
              <a:buSzPct val="38000"/>
              <a:buFontTx/>
              <a:buBlip>
                <a:blip r:embed="rId3"/>
              </a:buBlip>
            </a:pPr>
            <a:r>
              <a:rPr lang="en-US" b="0" dirty="0">
                <a:latin typeface="+mn-lt"/>
                <a:cs typeface="Gill Sans" charset="0"/>
                <a:sym typeface="Gill Sans" charset="0"/>
              </a:rPr>
              <a:t>recheck(</a:t>
            </a:r>
            <a:r>
              <a:rPr lang="en-US" b="0" dirty="0" err="1">
                <a:latin typeface="+mn-lt"/>
                <a:cs typeface="Gill Sans" charset="0"/>
                <a:sym typeface="Gill Sans" charset="0"/>
              </a:rPr>
              <a:t>needToStop</a:t>
            </a:r>
            <a:r>
              <a:rPr lang="en-US" b="0" dirty="0">
                <a:latin typeface="+mn-lt"/>
                <a:cs typeface="Gill Sans" charset="0"/>
                <a:sym typeface="Gill Sans" charset="0"/>
              </a:rPr>
              <a:t>)</a:t>
            </a:r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37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GP Different from Other EAs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</a:rPr>
              <a:t>The search space is a set of </a:t>
            </a:r>
            <a:r>
              <a:rPr lang="en-US" kern="1200" dirty="0" smtClean="0">
                <a:solidFill>
                  <a:schemeClr val="tx1"/>
                </a:solidFill>
                <a:latin typeface="+mj-lt"/>
              </a:rPr>
              <a:t>programs</a:t>
            </a:r>
            <a:endParaRPr lang="en-US" dirty="0" smtClean="0"/>
          </a:p>
          <a:p>
            <a:r>
              <a:rPr lang="en-US" dirty="0" smtClean="0"/>
              <a:t>genome representation of an executable expression </a:t>
            </a:r>
          </a:p>
          <a:p>
            <a:pPr lvl="1"/>
            <a:r>
              <a:rPr lang="en-US" dirty="0" smtClean="0"/>
              <a:t>NOT fixed length, NOT position implied meaning </a:t>
            </a:r>
          </a:p>
          <a:p>
            <a:pPr lvl="1"/>
            <a:r>
              <a:rPr lang="en-US" dirty="0" smtClean="0"/>
              <a:t>varying length </a:t>
            </a:r>
          </a:p>
          <a:p>
            <a:pPr lvl="1"/>
            <a:r>
              <a:rPr lang="en-US" dirty="0" smtClean="0"/>
              <a:t>hierarchical </a:t>
            </a:r>
          </a:p>
          <a:p>
            <a:pPr lvl="1"/>
            <a:r>
              <a:rPr lang="en-US" dirty="0" smtClean="0"/>
              <a:t>position-free meaning</a:t>
            </a:r>
          </a:p>
          <a:p>
            <a:pPr lvl="2"/>
            <a:r>
              <a:rPr lang="en-US" dirty="0" smtClean="0"/>
              <a:t>today: tree-based GP (</a:t>
            </a:r>
            <a:r>
              <a:rPr lang="en-US" dirty="0" err="1" smtClean="0"/>
              <a:t>Koza</a:t>
            </a:r>
            <a:r>
              <a:rPr lang="en-US" dirty="0" smtClean="0"/>
              <a:t>, 92)</a:t>
            </a:r>
          </a:p>
          <a:p>
            <a:r>
              <a:rPr lang="en-US" dirty="0" smtClean="0"/>
              <a:t>decoding</a:t>
            </a:r>
          </a:p>
          <a:p>
            <a:pPr lvl="1"/>
            <a:r>
              <a:rPr lang="en-US" dirty="0" smtClean="0"/>
              <a:t>every candidate solution is a different expression with (implicit) formal parameters</a:t>
            </a:r>
            <a:endParaRPr lang="en-US" dirty="0"/>
          </a:p>
          <a:p>
            <a:pPr lvl="1"/>
            <a:r>
              <a:rPr lang="en-US" dirty="0"/>
              <a:t>bind an </a:t>
            </a:r>
            <a:r>
              <a:rPr lang="en-US" dirty="0" smtClean="0"/>
              <a:t>prepared set </a:t>
            </a:r>
            <a:r>
              <a:rPr lang="en-US" dirty="0"/>
              <a:t>of inputs </a:t>
            </a:r>
            <a:r>
              <a:rPr lang="en-US" dirty="0" smtClean="0"/>
              <a:t>to formal as </a:t>
            </a:r>
            <a:r>
              <a:rPr lang="en-US" dirty="0"/>
              <a:t>actual parameters</a:t>
            </a:r>
          </a:p>
          <a:p>
            <a:r>
              <a:rPr lang="en-US" dirty="0" smtClean="0"/>
              <a:t>fitness:</a:t>
            </a:r>
          </a:p>
          <a:p>
            <a:pPr lvl="1"/>
            <a:r>
              <a:rPr lang="en-US" dirty="0"/>
              <a:t>expression </a:t>
            </a:r>
            <a:r>
              <a:rPr lang="en-US" dirty="0" smtClean="0"/>
              <a:t>evaluated with </a:t>
            </a:r>
            <a:r>
              <a:rPr lang="en-US" dirty="0"/>
              <a:t>some special care  </a:t>
            </a:r>
          </a:p>
          <a:p>
            <a:pPr lvl="1"/>
            <a:r>
              <a:rPr lang="en-US" dirty="0" smtClean="0"/>
              <a:t>for each evaluation, error = output – desired output</a:t>
            </a:r>
          </a:p>
          <a:p>
            <a:pPr lvl="1"/>
            <a:r>
              <a:rPr lang="en-US" dirty="0" smtClean="0"/>
              <a:t>sum for many sets of inputs </a:t>
            </a:r>
          </a:p>
          <a:p>
            <a:r>
              <a:rPr lang="en-US" dirty="0" smtClean="0"/>
              <a:t>variation</a:t>
            </a:r>
          </a:p>
          <a:p>
            <a:pPr lvl="1"/>
            <a:r>
              <a:rPr lang="en-US" dirty="0" smtClean="0"/>
              <a:t>different crossover and mutation operators  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38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Koza’s</a:t>
            </a:r>
            <a:r>
              <a:rPr lang="en-US" dirty="0" smtClean="0"/>
              <a:t> Executable Expressions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None/>
            </a:pPr>
            <a:r>
              <a:rPr lang="en-US" dirty="0" smtClean="0"/>
              <a:t>Pioneered </a:t>
            </a:r>
            <a:r>
              <a:rPr lang="en-US" dirty="0"/>
              <a:t>circa 1988</a:t>
            </a:r>
          </a:p>
          <a:p>
            <a:r>
              <a:rPr lang="en-US" dirty="0"/>
              <a:t>Lisp S-Expressions </a:t>
            </a:r>
          </a:p>
          <a:p>
            <a:pPr marL="857250" lvl="1"/>
            <a:r>
              <a:rPr lang="en-US" dirty="0"/>
              <a:t>Composed of primitives called ‘functions’ and ‘terminals’</a:t>
            </a:r>
          </a:p>
          <a:p>
            <a:pPr marL="114300" indent="0">
              <a:buNone/>
            </a:pPr>
            <a:r>
              <a:rPr lang="en-US" dirty="0"/>
              <a:t>Example: </a:t>
            </a:r>
          </a:p>
          <a:p>
            <a:pPr marL="571500" indent="-457200"/>
            <a:r>
              <a:rPr lang="en-US" dirty="0"/>
              <a:t>primitives: </a:t>
            </a:r>
            <a:endParaRPr lang="en-US" dirty="0" smtClean="0"/>
          </a:p>
          <a:p>
            <a:pPr marL="971550" lvl="1" indent="-457200"/>
            <a:r>
              <a:rPr lang="en-US" dirty="0" smtClean="0"/>
              <a:t>Operators/Functions</a:t>
            </a:r>
          </a:p>
          <a:p>
            <a:pPr marL="1371600" lvl="2" indent="-457200"/>
            <a:r>
              <a:rPr lang="en-US" dirty="0" smtClean="0"/>
              <a:t>+ </a:t>
            </a:r>
            <a:r>
              <a:rPr lang="en-US" dirty="0"/>
              <a:t>- * div </a:t>
            </a:r>
            <a:endParaRPr lang="en-US" dirty="0" smtClean="0"/>
          </a:p>
          <a:p>
            <a:pPr marL="1371600" lvl="2" indent="-457200"/>
            <a:r>
              <a:rPr lang="en-US" dirty="0" err="1" smtClean="0"/>
              <a:t>arity</a:t>
            </a:r>
            <a:r>
              <a:rPr lang="en-US" dirty="0" smtClean="0"/>
              <a:t> 2</a:t>
            </a:r>
          </a:p>
          <a:p>
            <a:pPr marL="971550" lvl="1" indent="-457200"/>
            <a:r>
              <a:rPr lang="en-US" dirty="0" smtClean="0"/>
              <a:t>Terminals: a </a:t>
            </a:r>
            <a:r>
              <a:rPr lang="en-US" dirty="0"/>
              <a:t>b c d </a:t>
            </a:r>
            <a:r>
              <a:rPr lang="en-US" dirty="0" smtClean="0"/>
              <a:t>4</a:t>
            </a:r>
          </a:p>
          <a:p>
            <a:pPr marL="1371600" lvl="2" indent="-457200"/>
            <a:r>
              <a:rPr lang="en-US" dirty="0" err="1" smtClean="0"/>
              <a:t>arity</a:t>
            </a:r>
            <a:r>
              <a:rPr lang="en-US" dirty="0" smtClean="0"/>
              <a:t> 0</a:t>
            </a:r>
          </a:p>
          <a:p>
            <a:pPr marL="571500" indent="-457200"/>
            <a:r>
              <a:rPr lang="en-US" sz="2600" dirty="0" smtClean="0"/>
              <a:t>S-Expression</a:t>
            </a:r>
          </a:p>
          <a:p>
            <a:pPr marL="971550" lvl="1" indent="-457200"/>
            <a:r>
              <a:rPr lang="en-US" sz="2200" dirty="0" smtClean="0"/>
              <a:t>(*(- (</a:t>
            </a:r>
            <a:r>
              <a:rPr lang="en-US" sz="2200" dirty="0"/>
              <a:t>+</a:t>
            </a:r>
            <a:r>
              <a:rPr lang="en-US" sz="2200" dirty="0" smtClean="0"/>
              <a:t> 4 c) b) (div d a))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4572000" cy="502920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 err="1" smtClean="0"/>
              <a:t>Eval</a:t>
            </a:r>
            <a:r>
              <a:rPr lang="en-US" sz="2000" dirty="0" smtClean="0"/>
              <a:t>/</a:t>
            </a:r>
            <a:r>
              <a:rPr lang="en-US" sz="2000" dirty="0" err="1" smtClean="0"/>
              <a:t>execuate</a:t>
            </a:r>
            <a:r>
              <a:rPr lang="en-US" sz="2000" dirty="0" smtClean="0"/>
              <a:t> In </a:t>
            </a:r>
            <a:r>
              <a:rPr lang="en-US" sz="2000" dirty="0"/>
              <a:t>a Lisp interpreter: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bind a b c and d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 smtClean="0"/>
              <a:t>expressions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% Lisp interpreter</a:t>
            </a:r>
          </a:p>
          <a:p>
            <a:pPr marL="114300" indent="0">
              <a:buNone/>
            </a:pPr>
            <a:r>
              <a:rPr lang="en-US" sz="2000" dirty="0" smtClean="0"/>
              <a:t>(</a:t>
            </a:r>
            <a:r>
              <a:rPr lang="en-US" sz="2000" dirty="0"/>
              <a:t>set! a 2) -&gt; 2</a:t>
            </a:r>
          </a:p>
          <a:p>
            <a:pPr marL="114300" indent="0">
              <a:buNone/>
            </a:pPr>
            <a:r>
              <a:rPr lang="en-US" sz="2000" dirty="0"/>
              <a:t>(set! b 4) -&gt; </a:t>
            </a:r>
            <a:r>
              <a:rPr lang="en-US" sz="2000" dirty="0" smtClean="0"/>
              <a:t>4</a:t>
            </a:r>
          </a:p>
          <a:p>
            <a:pPr marL="114300" indent="0">
              <a:buNone/>
            </a:pPr>
            <a:r>
              <a:rPr lang="en-US" sz="2000" dirty="0" smtClean="0"/>
              <a:t>(set! c 6) -&gt; 6</a:t>
            </a:r>
          </a:p>
          <a:p>
            <a:pPr marL="114300" indent="0">
              <a:buNone/>
            </a:pPr>
            <a:r>
              <a:rPr lang="en-US" sz="2000" dirty="0" smtClean="0"/>
              <a:t>(set! d 8) -&gt; 8</a:t>
            </a:r>
          </a:p>
          <a:p>
            <a:pPr marL="114300" indent="0">
              <a:buNone/>
            </a:pPr>
            <a:r>
              <a:rPr lang="en-US" sz="2000" dirty="0"/>
              <a:t>(*(- (+ 4 c) b) (div d a)</a:t>
            </a:r>
            <a:r>
              <a:rPr lang="en-US" sz="2000" dirty="0" smtClean="0"/>
              <a:t>) -&gt; 12</a:t>
            </a:r>
          </a:p>
          <a:p>
            <a:pPr marL="114300" indent="0">
              <a:buNone/>
            </a:pPr>
            <a:r>
              <a:rPr lang="en-US" sz="2000" dirty="0" smtClean="0"/>
              <a:t>; Rule Example</a:t>
            </a:r>
          </a:p>
          <a:p>
            <a:pPr marL="114300" indent="0">
              <a:buNone/>
            </a:pPr>
            <a:r>
              <a:rPr lang="en-US" sz="2000" dirty="0" smtClean="0"/>
              <a:t>(if (= a b) c d) -&gt; 8</a:t>
            </a:r>
          </a:p>
          <a:p>
            <a:pPr marL="114300" indent="0">
              <a:buNone/>
            </a:pPr>
            <a:r>
              <a:rPr lang="en-US" sz="2000" dirty="0" smtClean="0"/>
              <a:t>;Predicate:</a:t>
            </a:r>
          </a:p>
          <a:p>
            <a:pPr marL="114300" indent="0">
              <a:buNone/>
            </a:pPr>
            <a:r>
              <a:rPr lang="en-US" sz="2000" dirty="0" smtClean="0"/>
              <a:t>(&gt; c d) -&gt; nil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GP Evolves Executable Expressions</a:t>
            </a:r>
            <a:endParaRPr lang="en-US" b="1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14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Representation: Abstract Syntax Trees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GP Evolves Executable Expressions</a:t>
            </a:r>
            <a:endParaRPr lang="en-US" b="1" dirty="0"/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1143000" y="4883150"/>
            <a:ext cx="7346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latin typeface="Helvetica" charset="0"/>
              </a:rPr>
              <a:t> Whether parsed preorder (node, left-child, right-child) or</a:t>
            </a:r>
          </a:p>
          <a:p>
            <a:r>
              <a:rPr lang="en-US">
                <a:latin typeface="Helvetica" charset="0"/>
              </a:rPr>
              <a:t>postorder (left-child, right-child, node) or inorder (left, node, right)</a:t>
            </a:r>
          </a:p>
          <a:p>
            <a:r>
              <a:rPr lang="en-US">
                <a:latin typeface="Helvetica" charset="0"/>
              </a:rPr>
              <a:t>the expression evaluates to the same result</a:t>
            </a:r>
          </a:p>
        </p:txBody>
      </p:sp>
      <p:sp>
        <p:nvSpPr>
          <p:cNvPr id="46" name="Text Box 34"/>
          <p:cNvSpPr txBox="1">
            <a:spLocks noChangeArrowheads="1"/>
          </p:cNvSpPr>
          <p:nvPr/>
        </p:nvSpPr>
        <p:spPr bwMode="auto">
          <a:xfrm>
            <a:off x="1295400" y="2597150"/>
            <a:ext cx="19485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latin typeface="Helvetica" charset="0"/>
              </a:rPr>
              <a:t>Inorder</a:t>
            </a:r>
            <a:r>
              <a:rPr lang="en-US" dirty="0">
                <a:latin typeface="Helvetica" charset="0"/>
              </a:rPr>
              <a:t>: </a:t>
            </a:r>
            <a:r>
              <a:rPr lang="en-US" dirty="0" smtClean="0">
                <a:latin typeface="Helvetica" charset="0"/>
              </a:rPr>
              <a:t>X1 + X2</a:t>
            </a:r>
            <a:endParaRPr lang="en-US" dirty="0">
              <a:latin typeface="Helvetica" charset="0"/>
            </a:endParaRPr>
          </a:p>
        </p:txBody>
      </p:sp>
      <p:sp>
        <p:nvSpPr>
          <p:cNvPr id="47" name="Text Box 35"/>
          <p:cNvSpPr txBox="1">
            <a:spLocks noChangeArrowheads="1"/>
          </p:cNvSpPr>
          <p:nvPr/>
        </p:nvSpPr>
        <p:spPr bwMode="auto">
          <a:xfrm>
            <a:off x="1311275" y="3089275"/>
            <a:ext cx="21026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preorder: </a:t>
            </a:r>
            <a:r>
              <a:rPr lang="en-US" dirty="0" smtClean="0">
                <a:latin typeface="Helvetica" charset="0"/>
              </a:rPr>
              <a:t>+ X1 X2</a:t>
            </a:r>
            <a:endParaRPr lang="en-US" dirty="0">
              <a:latin typeface="Helvetica" charset="0"/>
            </a:endParaRPr>
          </a:p>
        </p:txBody>
      </p:sp>
      <p:sp>
        <p:nvSpPr>
          <p:cNvPr id="48" name="Text Box 36"/>
          <p:cNvSpPr txBox="1">
            <a:spLocks noChangeArrowheads="1"/>
          </p:cNvSpPr>
          <p:nvPr/>
        </p:nvSpPr>
        <p:spPr bwMode="auto">
          <a:xfrm>
            <a:off x="1311275" y="3546475"/>
            <a:ext cx="23903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Post-order:  </a:t>
            </a:r>
            <a:r>
              <a:rPr lang="en-US" dirty="0" smtClean="0">
                <a:latin typeface="Helvetica" charset="0"/>
              </a:rPr>
              <a:t>X1 X2 +</a:t>
            </a:r>
            <a:endParaRPr lang="en-US" dirty="0">
              <a:latin typeface="Helvetica" charset="0"/>
            </a:endParaRPr>
          </a:p>
        </p:txBody>
      </p:sp>
      <p:sp>
        <p:nvSpPr>
          <p:cNvPr id="49" name="Text Box 37"/>
          <p:cNvSpPr txBox="1">
            <a:spLocks noChangeArrowheads="1"/>
          </p:cNvSpPr>
          <p:nvPr/>
        </p:nvSpPr>
        <p:spPr bwMode="auto">
          <a:xfrm>
            <a:off x="4098925" y="3552825"/>
            <a:ext cx="3385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latin typeface="Helvetica" charset="0"/>
              </a:rPr>
              <a:t>Inorder</a:t>
            </a:r>
            <a:r>
              <a:rPr lang="en-US" dirty="0">
                <a:latin typeface="Helvetica" charset="0"/>
              </a:rPr>
              <a:t>: </a:t>
            </a:r>
            <a:r>
              <a:rPr lang="en-US" dirty="0" smtClean="0">
                <a:latin typeface="Helvetica" charset="0"/>
              </a:rPr>
              <a:t>(x1-x2) </a:t>
            </a:r>
            <a:r>
              <a:rPr lang="en-US" dirty="0">
                <a:latin typeface="Helvetica" charset="0"/>
              </a:rPr>
              <a:t>+ </a:t>
            </a:r>
            <a:r>
              <a:rPr lang="en-US" dirty="0" smtClean="0">
                <a:latin typeface="Helvetica" charset="0"/>
              </a:rPr>
              <a:t>(x2 max x4)</a:t>
            </a:r>
            <a:endParaRPr lang="en-US" dirty="0">
              <a:latin typeface="Helvetica" charset="0"/>
            </a:endParaRPr>
          </a:p>
        </p:txBody>
      </p:sp>
      <p:sp>
        <p:nvSpPr>
          <p:cNvPr id="50" name="Text Box 38"/>
          <p:cNvSpPr txBox="1">
            <a:spLocks noChangeArrowheads="1"/>
          </p:cNvSpPr>
          <p:nvPr/>
        </p:nvSpPr>
        <p:spPr bwMode="auto">
          <a:xfrm>
            <a:off x="4114800" y="4044950"/>
            <a:ext cx="3923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preorder: (+ (</a:t>
            </a:r>
            <a:r>
              <a:rPr lang="en-US" dirty="0" smtClean="0">
                <a:latin typeface="Helvetica" charset="0"/>
              </a:rPr>
              <a:t>- X1 X2) </a:t>
            </a:r>
            <a:r>
              <a:rPr lang="en-US" dirty="0">
                <a:latin typeface="Helvetica" charset="0"/>
              </a:rPr>
              <a:t>(max </a:t>
            </a:r>
            <a:r>
              <a:rPr lang="en-US" dirty="0" smtClean="0">
                <a:latin typeface="Helvetica" charset="0"/>
              </a:rPr>
              <a:t>X2 X4)</a:t>
            </a:r>
            <a:r>
              <a:rPr lang="en-US" dirty="0">
                <a:latin typeface="Helvetica" charset="0"/>
              </a:rPr>
              <a:t>)</a:t>
            </a:r>
          </a:p>
        </p:txBody>
      </p:sp>
      <p:sp>
        <p:nvSpPr>
          <p:cNvPr id="51" name="Text Box 39"/>
          <p:cNvSpPr txBox="1">
            <a:spLocks noChangeArrowheads="1"/>
          </p:cNvSpPr>
          <p:nvPr/>
        </p:nvSpPr>
        <p:spPr bwMode="auto">
          <a:xfrm>
            <a:off x="4114800" y="4502150"/>
            <a:ext cx="39881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Post-order: </a:t>
            </a:r>
            <a:r>
              <a:rPr lang="en-US" dirty="0" smtClean="0">
                <a:latin typeface="Helvetica" charset="0"/>
              </a:rPr>
              <a:t>X1 X2 -</a:t>
            </a:r>
            <a:r>
              <a:rPr lang="en-US" dirty="0">
                <a:latin typeface="Helvetica" charset="0"/>
              </a:rPr>
              <a:t>) </a:t>
            </a:r>
            <a:r>
              <a:rPr lang="en-US" dirty="0" smtClean="0">
                <a:latin typeface="Helvetica" charset="0"/>
              </a:rPr>
              <a:t>(X2 X4 max</a:t>
            </a:r>
            <a:r>
              <a:rPr lang="en-US" dirty="0">
                <a:latin typeface="Helvetica" charset="0"/>
              </a:rPr>
              <a:t>) +)</a:t>
            </a:r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1524000" y="1179513"/>
            <a:ext cx="1804988" cy="1182688"/>
            <a:chOff x="432" y="743"/>
            <a:chExt cx="1137" cy="745"/>
          </a:xfrm>
        </p:grpSpPr>
        <p:sp>
          <p:nvSpPr>
            <p:cNvPr id="53" name="Text Box 7"/>
            <p:cNvSpPr txBox="1">
              <a:spLocks noChangeArrowheads="1"/>
            </p:cNvSpPr>
            <p:nvPr/>
          </p:nvSpPr>
          <p:spPr bwMode="auto">
            <a:xfrm>
              <a:off x="854" y="743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>
                  <a:latin typeface="Helvetica" charset="0"/>
                </a:rPr>
                <a:t>+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432" y="1178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X1</a:t>
              </a:r>
              <a:endParaRPr lang="en-US" sz="1400" dirty="0">
                <a:latin typeface="Helvetica" charset="0"/>
              </a:endParaRP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16" y="1178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X2</a:t>
              </a:r>
              <a:endParaRPr lang="en-US" sz="1400" dirty="0">
                <a:latin typeface="Helvetica" charset="0"/>
              </a:endParaRPr>
            </a:p>
          </p:txBody>
        </p:sp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816" y="768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16"/>
            <p:cNvSpPr>
              <a:spLocks noChangeArrowheads="1"/>
            </p:cNvSpPr>
            <p:nvPr/>
          </p:nvSpPr>
          <p:spPr bwMode="auto">
            <a:xfrm>
              <a:off x="1200" y="1152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17"/>
            <p:cNvSpPr>
              <a:spLocks noChangeArrowheads="1"/>
            </p:cNvSpPr>
            <p:nvPr/>
          </p:nvSpPr>
          <p:spPr bwMode="auto">
            <a:xfrm>
              <a:off x="432" y="1152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40"/>
            <p:cNvSpPr>
              <a:spLocks noChangeShapeType="1"/>
            </p:cNvSpPr>
            <p:nvPr/>
          </p:nvSpPr>
          <p:spPr bwMode="auto">
            <a:xfrm flipH="1">
              <a:off x="720" y="1056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41"/>
            <p:cNvSpPr>
              <a:spLocks noChangeShapeType="1"/>
            </p:cNvSpPr>
            <p:nvPr/>
          </p:nvSpPr>
          <p:spPr bwMode="auto">
            <a:xfrm>
              <a:off x="1104" y="1056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" name="Group 50"/>
          <p:cNvGrpSpPr>
            <a:grpSpLocks/>
          </p:cNvGrpSpPr>
          <p:nvPr/>
        </p:nvGrpSpPr>
        <p:grpSpPr bwMode="auto">
          <a:xfrm>
            <a:off x="4013200" y="1230313"/>
            <a:ext cx="3328988" cy="2092324"/>
            <a:chOff x="2000" y="775"/>
            <a:chExt cx="2097" cy="1318"/>
          </a:xfrm>
        </p:grpSpPr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2928" y="775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>
                  <a:latin typeface="Helvetica" charset="0"/>
                </a:rPr>
                <a:t>+</a:t>
              </a:r>
              <a:endParaRPr lang="en-US">
                <a:latin typeface="Helvetica" charset="0"/>
              </a:endParaRPr>
            </a:p>
          </p:txBody>
        </p:sp>
        <p:sp>
          <p:nvSpPr>
            <p:cNvPr id="63" name="Text Box 19"/>
            <p:cNvSpPr txBox="1">
              <a:spLocks noChangeArrowheads="1"/>
            </p:cNvSpPr>
            <p:nvPr/>
          </p:nvSpPr>
          <p:spPr bwMode="auto">
            <a:xfrm>
              <a:off x="2506" y="1210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>
                  <a:latin typeface="Helvetica" charset="0"/>
                </a:rPr>
                <a:t>-</a:t>
              </a:r>
              <a:endParaRPr lang="en-US">
                <a:latin typeface="Helvetica" charset="0"/>
              </a:endParaRPr>
            </a:p>
          </p:txBody>
        </p:sp>
        <p:sp>
          <p:nvSpPr>
            <p:cNvPr id="64" name="Text Box 20"/>
            <p:cNvSpPr txBox="1">
              <a:spLocks noChangeArrowheads="1"/>
            </p:cNvSpPr>
            <p:nvPr/>
          </p:nvSpPr>
          <p:spPr bwMode="auto">
            <a:xfrm>
              <a:off x="3286" y="1251"/>
              <a:ext cx="3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" charset="0"/>
                </a:rPr>
                <a:t>max</a:t>
              </a:r>
              <a:endParaRPr lang="en-US">
                <a:latin typeface="Helvetica" charset="0"/>
              </a:endParaRPr>
            </a:p>
          </p:txBody>
        </p:sp>
        <p:sp>
          <p:nvSpPr>
            <p:cNvPr id="65" name="Oval 21"/>
            <p:cNvSpPr>
              <a:spLocks noChangeArrowheads="1"/>
            </p:cNvSpPr>
            <p:nvPr/>
          </p:nvSpPr>
          <p:spPr bwMode="auto">
            <a:xfrm>
              <a:off x="2890" y="800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3274" y="1184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2506" y="1184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5"/>
            <p:cNvSpPr txBox="1">
              <a:spLocks noChangeArrowheads="1"/>
            </p:cNvSpPr>
            <p:nvPr/>
          </p:nvSpPr>
          <p:spPr bwMode="auto">
            <a:xfrm>
              <a:off x="2000" y="1783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X1</a:t>
              </a:r>
              <a:endParaRPr lang="en-US" sz="2400" dirty="0">
                <a:latin typeface="Helvetica" charset="0"/>
              </a:endParaRPr>
            </a:p>
          </p:txBody>
        </p:sp>
        <p:sp>
          <p:nvSpPr>
            <p:cNvPr id="69" name="Text Box 26"/>
            <p:cNvSpPr txBox="1">
              <a:spLocks noChangeArrowheads="1"/>
            </p:cNvSpPr>
            <p:nvPr/>
          </p:nvSpPr>
          <p:spPr bwMode="auto">
            <a:xfrm>
              <a:off x="2784" y="1783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X2</a:t>
              </a:r>
              <a:endParaRPr lang="en-US" dirty="0">
                <a:latin typeface="Helvetica" charset="0"/>
              </a:endParaRPr>
            </a:p>
          </p:txBody>
        </p:sp>
        <p:sp>
          <p:nvSpPr>
            <p:cNvPr id="70" name="Oval 27"/>
            <p:cNvSpPr>
              <a:spLocks noChangeArrowheads="1"/>
            </p:cNvSpPr>
            <p:nvPr/>
          </p:nvSpPr>
          <p:spPr bwMode="auto">
            <a:xfrm>
              <a:off x="2768" y="1757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28"/>
            <p:cNvSpPr>
              <a:spLocks noChangeArrowheads="1"/>
            </p:cNvSpPr>
            <p:nvPr/>
          </p:nvSpPr>
          <p:spPr bwMode="auto">
            <a:xfrm>
              <a:off x="2000" y="1757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Text Box 29"/>
            <p:cNvSpPr txBox="1">
              <a:spLocks noChangeArrowheads="1"/>
            </p:cNvSpPr>
            <p:nvPr/>
          </p:nvSpPr>
          <p:spPr bwMode="auto">
            <a:xfrm>
              <a:off x="3296" y="1783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X2</a:t>
              </a:r>
              <a:endParaRPr lang="en-US" sz="2400" dirty="0">
                <a:latin typeface="Helvetica" charset="0"/>
              </a:endParaRPr>
            </a:p>
          </p:txBody>
        </p: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744" y="1776"/>
              <a:ext cx="3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Helvetica" charset="0"/>
                </a:rPr>
                <a:t>X4</a:t>
              </a:r>
              <a:endParaRPr lang="en-US" sz="2400" dirty="0">
                <a:latin typeface="Helvetica" charset="0"/>
              </a:endParaRPr>
            </a:p>
          </p:txBody>
        </p:sp>
        <p:sp>
          <p:nvSpPr>
            <p:cNvPr id="74" name="Oval 31"/>
            <p:cNvSpPr>
              <a:spLocks noChangeArrowheads="1"/>
            </p:cNvSpPr>
            <p:nvPr/>
          </p:nvSpPr>
          <p:spPr bwMode="auto">
            <a:xfrm>
              <a:off x="3728" y="1757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32"/>
            <p:cNvSpPr>
              <a:spLocks noChangeArrowheads="1"/>
            </p:cNvSpPr>
            <p:nvPr/>
          </p:nvSpPr>
          <p:spPr bwMode="auto">
            <a:xfrm>
              <a:off x="3296" y="1757"/>
              <a:ext cx="336" cy="33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42"/>
            <p:cNvSpPr>
              <a:spLocks noChangeShapeType="1"/>
            </p:cNvSpPr>
            <p:nvPr/>
          </p:nvSpPr>
          <p:spPr bwMode="auto">
            <a:xfrm flipH="1">
              <a:off x="2784" y="105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43"/>
            <p:cNvSpPr>
              <a:spLocks noChangeShapeType="1"/>
            </p:cNvSpPr>
            <p:nvPr/>
          </p:nvSpPr>
          <p:spPr bwMode="auto">
            <a:xfrm>
              <a:off x="3168" y="1104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44"/>
            <p:cNvSpPr>
              <a:spLocks noChangeShapeType="1"/>
            </p:cNvSpPr>
            <p:nvPr/>
          </p:nvSpPr>
          <p:spPr bwMode="auto">
            <a:xfrm flipH="1">
              <a:off x="2304" y="1536"/>
              <a:ext cx="28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45"/>
            <p:cNvSpPr>
              <a:spLocks noChangeShapeType="1"/>
            </p:cNvSpPr>
            <p:nvPr/>
          </p:nvSpPr>
          <p:spPr bwMode="auto">
            <a:xfrm>
              <a:off x="2736" y="153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46"/>
            <p:cNvSpPr>
              <a:spLocks noChangeShapeType="1"/>
            </p:cNvSpPr>
            <p:nvPr/>
          </p:nvSpPr>
          <p:spPr bwMode="auto">
            <a:xfrm>
              <a:off x="3456" y="153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47"/>
            <p:cNvSpPr>
              <a:spLocks noChangeShapeType="1"/>
            </p:cNvSpPr>
            <p:nvPr/>
          </p:nvSpPr>
          <p:spPr bwMode="auto">
            <a:xfrm>
              <a:off x="3552" y="1440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Text Box 48"/>
          <p:cNvSpPr txBox="1">
            <a:spLocks noChangeArrowheads="1"/>
          </p:cNvSpPr>
          <p:nvPr/>
        </p:nvSpPr>
        <p:spPr bwMode="auto">
          <a:xfrm>
            <a:off x="1143000" y="5797550"/>
            <a:ext cx="6615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latin typeface="Helvetica" charset="0"/>
              </a:rPr>
              <a:t>(tree)GP uses an expression tree as its genotype structure</a:t>
            </a:r>
          </a:p>
        </p:txBody>
      </p:sp>
      <p:sp>
        <p:nvSpPr>
          <p:cNvPr id="42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20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 autoUpdateAnimBg="0"/>
      <p:bldP spid="46" grpId="0" build="p" autoUpdateAnimBg="0"/>
      <p:bldP spid="47" grpId="0" build="p" autoUpdateAnimBg="0"/>
      <p:bldP spid="48" grpId="0" build="p" autoUpdateAnimBg="0"/>
      <p:bldP spid="49" grpId="0" build="p" autoUpdateAnimBg="0"/>
      <p:bldP spid="50" grpId="0" build="p" autoUpdateAnimBg="0"/>
      <p:bldP spid="51" grpId="0" build="p" autoUpdateAnimBg="0"/>
      <p:bldP spid="82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755" name="Group 3"/>
          <p:cNvGrpSpPr>
            <a:grpSpLocks/>
          </p:cNvGrpSpPr>
          <p:nvPr/>
        </p:nvGrpSpPr>
        <p:grpSpPr bwMode="auto">
          <a:xfrm>
            <a:off x="5105400" y="990600"/>
            <a:ext cx="2754313" cy="2668588"/>
            <a:chOff x="3230" y="154"/>
            <a:chExt cx="1900" cy="1837"/>
          </a:xfrm>
        </p:grpSpPr>
        <p:sp>
          <p:nvSpPr>
            <p:cNvPr id="1226756" name="Line 4"/>
            <p:cNvSpPr>
              <a:spLocks noChangeShapeType="1"/>
            </p:cNvSpPr>
            <p:nvPr/>
          </p:nvSpPr>
          <p:spPr bwMode="auto">
            <a:xfrm>
              <a:off x="3858" y="672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57" name="Line 5"/>
            <p:cNvSpPr>
              <a:spLocks noChangeShapeType="1"/>
            </p:cNvSpPr>
            <p:nvPr/>
          </p:nvSpPr>
          <p:spPr bwMode="auto">
            <a:xfrm>
              <a:off x="4002" y="1368"/>
              <a:ext cx="0" cy="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58" name="Line 6"/>
            <p:cNvSpPr>
              <a:spLocks noChangeShapeType="1"/>
            </p:cNvSpPr>
            <p:nvPr/>
          </p:nvSpPr>
          <p:spPr bwMode="auto">
            <a:xfrm>
              <a:off x="4208" y="292"/>
              <a:ext cx="770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59" name="Line 7"/>
            <p:cNvSpPr>
              <a:spLocks noChangeShapeType="1"/>
            </p:cNvSpPr>
            <p:nvPr/>
          </p:nvSpPr>
          <p:spPr bwMode="auto">
            <a:xfrm>
              <a:off x="4208" y="292"/>
              <a:ext cx="367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0" name="Line 8"/>
            <p:cNvSpPr>
              <a:spLocks noChangeShapeType="1"/>
            </p:cNvSpPr>
            <p:nvPr/>
          </p:nvSpPr>
          <p:spPr bwMode="auto">
            <a:xfrm flipH="1">
              <a:off x="3842" y="292"/>
              <a:ext cx="366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1" name="Oval 9"/>
            <p:cNvSpPr>
              <a:spLocks noChangeArrowheads="1"/>
            </p:cNvSpPr>
            <p:nvPr/>
          </p:nvSpPr>
          <p:spPr bwMode="auto">
            <a:xfrm>
              <a:off x="4098" y="186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2" name="Oval 10"/>
            <p:cNvSpPr>
              <a:spLocks noChangeArrowheads="1"/>
            </p:cNvSpPr>
            <p:nvPr/>
          </p:nvSpPr>
          <p:spPr bwMode="auto">
            <a:xfrm>
              <a:off x="4831" y="541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3" name="Oval 11"/>
            <p:cNvSpPr>
              <a:spLocks noChangeArrowheads="1"/>
            </p:cNvSpPr>
            <p:nvPr/>
          </p:nvSpPr>
          <p:spPr bwMode="auto">
            <a:xfrm>
              <a:off x="4428" y="541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4" name="Oval 12"/>
            <p:cNvSpPr>
              <a:spLocks noChangeArrowheads="1"/>
            </p:cNvSpPr>
            <p:nvPr/>
          </p:nvSpPr>
          <p:spPr bwMode="auto">
            <a:xfrm>
              <a:off x="3732" y="541"/>
              <a:ext cx="256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65" name="Text Box 13"/>
            <p:cNvSpPr txBox="1">
              <a:spLocks noChangeArrowheads="1"/>
            </p:cNvSpPr>
            <p:nvPr/>
          </p:nvSpPr>
          <p:spPr bwMode="auto">
            <a:xfrm>
              <a:off x="4086" y="154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766" name="Text Box 14"/>
            <p:cNvSpPr txBox="1">
              <a:spLocks noChangeArrowheads="1"/>
            </p:cNvSpPr>
            <p:nvPr/>
          </p:nvSpPr>
          <p:spPr bwMode="auto">
            <a:xfrm>
              <a:off x="4379" y="510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990099"/>
                  </a:solidFill>
                  <a:latin typeface="Times New Roman" charset="0"/>
                </a:rPr>
                <a:t>S</a:t>
              </a:r>
              <a:endParaRPr lang="en-US" sz="2000">
                <a:solidFill>
                  <a:srgbClr val="990099"/>
                </a:solidFill>
                <a:latin typeface="Times New Roman" charset="0"/>
              </a:endParaRPr>
            </a:p>
          </p:txBody>
        </p:sp>
        <p:sp>
          <p:nvSpPr>
            <p:cNvPr id="1226767" name="Text Box 15"/>
            <p:cNvSpPr txBox="1">
              <a:spLocks noChangeArrowheads="1"/>
            </p:cNvSpPr>
            <p:nvPr/>
          </p:nvSpPr>
          <p:spPr bwMode="auto">
            <a:xfrm>
              <a:off x="3828" y="1676"/>
              <a:ext cx="328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rgbClr val="FF0000"/>
                  </a:solidFill>
                  <a:latin typeface="Times New Roman" charset="0"/>
                </a:rPr>
                <a:t>t2</a:t>
              </a:r>
              <a:endParaRPr lang="en-US" sz="20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768" name="Text Box 16"/>
            <p:cNvSpPr txBox="1">
              <a:spLocks noChangeArrowheads="1"/>
            </p:cNvSpPr>
            <p:nvPr/>
          </p:nvSpPr>
          <p:spPr bwMode="auto">
            <a:xfrm>
              <a:off x="4800" y="522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990099"/>
                  </a:solidFill>
                  <a:latin typeface="Times New Roman" charset="0"/>
                </a:rPr>
                <a:t>T</a:t>
              </a:r>
              <a:endParaRPr lang="en-US" sz="2000">
                <a:solidFill>
                  <a:srgbClr val="990099"/>
                </a:solidFill>
                <a:latin typeface="Times New Roman" charset="0"/>
              </a:endParaRPr>
            </a:p>
          </p:txBody>
        </p:sp>
        <p:sp>
          <p:nvSpPr>
            <p:cNvPr id="1226769" name="Text Box 17"/>
            <p:cNvSpPr txBox="1">
              <a:spLocks noChangeArrowheads="1"/>
            </p:cNvSpPr>
            <p:nvPr/>
          </p:nvSpPr>
          <p:spPr bwMode="auto">
            <a:xfrm>
              <a:off x="3696" y="546"/>
              <a:ext cx="39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not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770" name="Line 18"/>
            <p:cNvSpPr>
              <a:spLocks noChangeShapeType="1"/>
            </p:cNvSpPr>
            <p:nvPr/>
          </p:nvSpPr>
          <p:spPr bwMode="auto">
            <a:xfrm flipH="1">
              <a:off x="3548" y="1068"/>
              <a:ext cx="293" cy="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1" name="Line 19"/>
            <p:cNvSpPr>
              <a:spLocks noChangeShapeType="1"/>
            </p:cNvSpPr>
            <p:nvPr/>
          </p:nvSpPr>
          <p:spPr bwMode="auto">
            <a:xfrm>
              <a:off x="3841" y="1068"/>
              <a:ext cx="183" cy="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2" name="Line 20"/>
            <p:cNvSpPr>
              <a:spLocks noChangeShapeType="1"/>
            </p:cNvSpPr>
            <p:nvPr/>
          </p:nvSpPr>
          <p:spPr bwMode="auto">
            <a:xfrm>
              <a:off x="3548" y="1387"/>
              <a:ext cx="0" cy="39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3" name="Oval 21"/>
            <p:cNvSpPr>
              <a:spLocks noChangeArrowheads="1"/>
            </p:cNvSpPr>
            <p:nvPr/>
          </p:nvSpPr>
          <p:spPr bwMode="auto">
            <a:xfrm>
              <a:off x="3414" y="1666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4" name="Oval 22"/>
            <p:cNvSpPr>
              <a:spLocks noChangeArrowheads="1"/>
            </p:cNvSpPr>
            <p:nvPr/>
          </p:nvSpPr>
          <p:spPr bwMode="auto">
            <a:xfrm>
              <a:off x="3871" y="1245"/>
              <a:ext cx="256" cy="24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rgbClr val="FF0000"/>
                  </a:solidFill>
                  <a:latin typeface="Times New Roman" charset="0"/>
                </a:rPr>
                <a:t>sum</a:t>
              </a:r>
              <a:endParaRPr lang="en-US" sz="2400" b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775" name="Oval 23"/>
            <p:cNvSpPr>
              <a:spLocks noChangeArrowheads="1"/>
            </p:cNvSpPr>
            <p:nvPr/>
          </p:nvSpPr>
          <p:spPr bwMode="auto">
            <a:xfrm>
              <a:off x="3427" y="1257"/>
              <a:ext cx="257" cy="24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6" name="Oval 24"/>
            <p:cNvSpPr>
              <a:spLocks noChangeArrowheads="1"/>
            </p:cNvSpPr>
            <p:nvPr/>
          </p:nvSpPr>
          <p:spPr bwMode="auto">
            <a:xfrm>
              <a:off x="3731" y="926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77" name="Text Box 25"/>
            <p:cNvSpPr txBox="1">
              <a:spLocks noChangeArrowheads="1"/>
            </p:cNvSpPr>
            <p:nvPr/>
          </p:nvSpPr>
          <p:spPr bwMode="auto">
            <a:xfrm>
              <a:off x="3372" y="1261"/>
              <a:ext cx="37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imes New Roman" charset="0"/>
                </a:rPr>
                <a:t>sum</a:t>
              </a:r>
              <a:endParaRPr lang="en-US" sz="14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778" name="Text Box 26"/>
            <p:cNvSpPr txBox="1">
              <a:spLocks noChangeArrowheads="1"/>
            </p:cNvSpPr>
            <p:nvPr/>
          </p:nvSpPr>
          <p:spPr bwMode="auto">
            <a:xfrm>
              <a:off x="3713" y="906"/>
              <a:ext cx="331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latin typeface="Times New Roman" charset="0"/>
                </a:rPr>
                <a:t>&gt;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779" name="Text Box 27"/>
            <p:cNvSpPr txBox="1">
              <a:spLocks noChangeArrowheads="1"/>
            </p:cNvSpPr>
            <p:nvPr/>
          </p:nvSpPr>
          <p:spPr bwMode="auto">
            <a:xfrm>
              <a:off x="3378" y="1643"/>
              <a:ext cx="329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FF0000"/>
                  </a:solidFill>
                  <a:latin typeface="Times New Roman" charset="0"/>
                </a:rPr>
                <a:t>t1</a:t>
              </a:r>
              <a:endParaRPr lang="en-US" sz="20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780" name="Oval 28"/>
            <p:cNvSpPr>
              <a:spLocks noChangeArrowheads="1"/>
            </p:cNvSpPr>
            <p:nvPr/>
          </p:nvSpPr>
          <p:spPr bwMode="auto">
            <a:xfrm>
              <a:off x="3870" y="1678"/>
              <a:ext cx="257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1" name="Rectangle 29"/>
            <p:cNvSpPr>
              <a:spLocks noChangeArrowheads="1"/>
            </p:cNvSpPr>
            <p:nvPr/>
          </p:nvSpPr>
          <p:spPr bwMode="auto">
            <a:xfrm>
              <a:off x="3870" y="1652"/>
              <a:ext cx="29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solidFill>
                    <a:srgbClr val="FF0000"/>
                  </a:solidFill>
                  <a:latin typeface="Times New Roman" charset="0"/>
                </a:rPr>
                <a:t>t5</a:t>
              </a:r>
            </a:p>
          </p:txBody>
        </p:sp>
        <p:sp>
          <p:nvSpPr>
            <p:cNvPr id="1226782" name="Line 30"/>
            <p:cNvSpPr>
              <a:spLocks noChangeShapeType="1"/>
            </p:cNvSpPr>
            <p:nvPr/>
          </p:nvSpPr>
          <p:spPr bwMode="auto">
            <a:xfrm>
              <a:off x="3576" y="858"/>
              <a:ext cx="5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3" name="Text Box 31"/>
            <p:cNvSpPr txBox="1">
              <a:spLocks noChangeArrowheads="1"/>
            </p:cNvSpPr>
            <p:nvPr/>
          </p:nvSpPr>
          <p:spPr bwMode="auto">
            <a:xfrm>
              <a:off x="3230" y="154"/>
              <a:ext cx="822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Parent 2</a:t>
              </a:r>
            </a:p>
          </p:txBody>
        </p:sp>
      </p:grpSp>
      <p:grpSp>
        <p:nvGrpSpPr>
          <p:cNvPr id="1226784" name="Group 32"/>
          <p:cNvGrpSpPr>
            <a:grpSpLocks/>
          </p:cNvGrpSpPr>
          <p:nvPr/>
        </p:nvGrpSpPr>
        <p:grpSpPr bwMode="auto">
          <a:xfrm>
            <a:off x="1371600" y="3657600"/>
            <a:ext cx="3059113" cy="2647950"/>
            <a:chOff x="1242" y="2292"/>
            <a:chExt cx="1927" cy="1668"/>
          </a:xfrm>
        </p:grpSpPr>
        <p:sp>
          <p:nvSpPr>
            <p:cNvPr id="1226785" name="Line 33"/>
            <p:cNvSpPr>
              <a:spLocks noChangeShapeType="1"/>
            </p:cNvSpPr>
            <p:nvPr/>
          </p:nvSpPr>
          <p:spPr bwMode="auto">
            <a:xfrm>
              <a:off x="2317" y="2420"/>
              <a:ext cx="70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6" name="Line 34"/>
            <p:cNvSpPr>
              <a:spLocks noChangeShapeType="1"/>
            </p:cNvSpPr>
            <p:nvPr/>
          </p:nvSpPr>
          <p:spPr bwMode="auto">
            <a:xfrm>
              <a:off x="2317" y="2420"/>
              <a:ext cx="33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7" name="Line 35"/>
            <p:cNvSpPr>
              <a:spLocks noChangeShapeType="1"/>
            </p:cNvSpPr>
            <p:nvPr/>
          </p:nvSpPr>
          <p:spPr bwMode="auto">
            <a:xfrm flipH="1">
              <a:off x="1645" y="2778"/>
              <a:ext cx="37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8" name="Line 36"/>
            <p:cNvSpPr>
              <a:spLocks noChangeShapeType="1"/>
            </p:cNvSpPr>
            <p:nvPr/>
          </p:nvSpPr>
          <p:spPr bwMode="auto">
            <a:xfrm>
              <a:off x="2015" y="2778"/>
              <a:ext cx="40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89" name="Line 37"/>
            <p:cNvSpPr>
              <a:spLocks noChangeShapeType="1"/>
            </p:cNvSpPr>
            <p:nvPr/>
          </p:nvSpPr>
          <p:spPr bwMode="auto">
            <a:xfrm flipH="1">
              <a:off x="1376" y="3103"/>
              <a:ext cx="269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0" name="Line 38"/>
            <p:cNvSpPr>
              <a:spLocks noChangeShapeType="1"/>
            </p:cNvSpPr>
            <p:nvPr/>
          </p:nvSpPr>
          <p:spPr bwMode="auto">
            <a:xfrm>
              <a:off x="1645" y="3103"/>
              <a:ext cx="1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1" name="Line 39"/>
            <p:cNvSpPr>
              <a:spLocks noChangeShapeType="1"/>
            </p:cNvSpPr>
            <p:nvPr/>
          </p:nvSpPr>
          <p:spPr bwMode="auto">
            <a:xfrm>
              <a:off x="1376" y="3395"/>
              <a:ext cx="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2" name="Line 40"/>
            <p:cNvSpPr>
              <a:spLocks noChangeShapeType="1"/>
            </p:cNvSpPr>
            <p:nvPr/>
          </p:nvSpPr>
          <p:spPr bwMode="auto">
            <a:xfrm flipH="1">
              <a:off x="1982" y="2420"/>
              <a:ext cx="335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3" name="Oval 41"/>
            <p:cNvSpPr>
              <a:spLocks noChangeArrowheads="1"/>
            </p:cNvSpPr>
            <p:nvPr/>
          </p:nvSpPr>
          <p:spPr bwMode="auto">
            <a:xfrm>
              <a:off x="2216" y="2323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4" name="Oval 42"/>
            <p:cNvSpPr>
              <a:spLocks noChangeArrowheads="1"/>
            </p:cNvSpPr>
            <p:nvPr/>
          </p:nvSpPr>
          <p:spPr bwMode="auto">
            <a:xfrm>
              <a:off x="1275" y="3623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5" name="Oval 43"/>
            <p:cNvSpPr>
              <a:spLocks noChangeArrowheads="1"/>
            </p:cNvSpPr>
            <p:nvPr/>
          </p:nvSpPr>
          <p:spPr bwMode="auto">
            <a:xfrm>
              <a:off x="2889" y="2648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6" name="Oval 44"/>
            <p:cNvSpPr>
              <a:spLocks noChangeArrowheads="1"/>
            </p:cNvSpPr>
            <p:nvPr/>
          </p:nvSpPr>
          <p:spPr bwMode="auto">
            <a:xfrm>
              <a:off x="2519" y="2648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7" name="Oval 45"/>
            <p:cNvSpPr>
              <a:spLocks noChangeArrowheads="1"/>
            </p:cNvSpPr>
            <p:nvPr/>
          </p:nvSpPr>
          <p:spPr bwMode="auto">
            <a:xfrm>
              <a:off x="1679" y="3265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8" name="Oval 46"/>
            <p:cNvSpPr>
              <a:spLocks noChangeArrowheads="1"/>
            </p:cNvSpPr>
            <p:nvPr/>
          </p:nvSpPr>
          <p:spPr bwMode="auto">
            <a:xfrm>
              <a:off x="1275" y="3265"/>
              <a:ext cx="236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799" name="Oval 47"/>
            <p:cNvSpPr>
              <a:spLocks noChangeArrowheads="1"/>
            </p:cNvSpPr>
            <p:nvPr/>
          </p:nvSpPr>
          <p:spPr bwMode="auto">
            <a:xfrm>
              <a:off x="1881" y="2648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00" name="Oval 48"/>
            <p:cNvSpPr>
              <a:spLocks noChangeArrowheads="1"/>
            </p:cNvSpPr>
            <p:nvPr/>
          </p:nvSpPr>
          <p:spPr bwMode="auto">
            <a:xfrm>
              <a:off x="1544" y="2973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01" name="Text Box 49"/>
            <p:cNvSpPr txBox="1">
              <a:spLocks noChangeArrowheads="1"/>
            </p:cNvSpPr>
            <p:nvPr/>
          </p:nvSpPr>
          <p:spPr bwMode="auto">
            <a:xfrm>
              <a:off x="2211" y="2301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2" name="Text Box 50"/>
            <p:cNvSpPr txBox="1">
              <a:spLocks noChangeArrowheads="1"/>
            </p:cNvSpPr>
            <p:nvPr/>
          </p:nvSpPr>
          <p:spPr bwMode="auto">
            <a:xfrm>
              <a:off x="2481" y="2614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G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6803" name="Text Box 51"/>
            <p:cNvSpPr txBox="1">
              <a:spLocks noChangeArrowheads="1"/>
            </p:cNvSpPr>
            <p:nvPr/>
          </p:nvSpPr>
          <p:spPr bwMode="auto">
            <a:xfrm>
              <a:off x="1248" y="3234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av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4" name="Text Box 52"/>
            <p:cNvSpPr txBox="1">
              <a:spLocks noChangeArrowheads="1"/>
            </p:cNvSpPr>
            <p:nvPr/>
          </p:nvSpPr>
          <p:spPr bwMode="auto">
            <a:xfrm>
              <a:off x="1534" y="2949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charset="0"/>
                </a:rPr>
                <a:t>&lt;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5" name="Text Box 53"/>
            <p:cNvSpPr txBox="1">
              <a:spLocks noChangeArrowheads="1"/>
            </p:cNvSpPr>
            <p:nvPr/>
          </p:nvSpPr>
          <p:spPr bwMode="auto">
            <a:xfrm>
              <a:off x="1661" y="324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t2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6" name="Text Box 54"/>
            <p:cNvSpPr txBox="1">
              <a:spLocks noChangeArrowheads="1"/>
            </p:cNvSpPr>
            <p:nvPr/>
          </p:nvSpPr>
          <p:spPr bwMode="auto">
            <a:xfrm>
              <a:off x="2866" y="2625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6807" name="Text Box 55"/>
            <p:cNvSpPr txBox="1">
              <a:spLocks noChangeArrowheads="1"/>
            </p:cNvSpPr>
            <p:nvPr/>
          </p:nvSpPr>
          <p:spPr bwMode="auto">
            <a:xfrm>
              <a:off x="1848" y="2652"/>
              <a:ext cx="3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and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8" name="Text Box 56"/>
            <p:cNvSpPr txBox="1">
              <a:spLocks noChangeArrowheads="1"/>
            </p:cNvSpPr>
            <p:nvPr/>
          </p:nvSpPr>
          <p:spPr bwMode="auto">
            <a:xfrm>
              <a:off x="1242" y="3597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t1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09" name="Line 57"/>
            <p:cNvSpPr>
              <a:spLocks noChangeShapeType="1"/>
            </p:cNvSpPr>
            <p:nvPr/>
          </p:nvSpPr>
          <p:spPr bwMode="auto">
            <a:xfrm>
              <a:off x="2541" y="3381"/>
              <a:ext cx="0" cy="45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0" name="Line 58"/>
            <p:cNvSpPr>
              <a:spLocks noChangeShapeType="1"/>
            </p:cNvSpPr>
            <p:nvPr/>
          </p:nvSpPr>
          <p:spPr bwMode="auto">
            <a:xfrm flipH="1">
              <a:off x="2125" y="3071"/>
              <a:ext cx="268" cy="32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1" name="Line 59"/>
            <p:cNvSpPr>
              <a:spLocks noChangeShapeType="1"/>
            </p:cNvSpPr>
            <p:nvPr/>
          </p:nvSpPr>
          <p:spPr bwMode="auto">
            <a:xfrm>
              <a:off x="2393" y="3071"/>
              <a:ext cx="168" cy="32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2" name="Line 60"/>
            <p:cNvSpPr>
              <a:spLocks noChangeShapeType="1"/>
            </p:cNvSpPr>
            <p:nvPr/>
          </p:nvSpPr>
          <p:spPr bwMode="auto">
            <a:xfrm>
              <a:off x="2125" y="3400"/>
              <a:ext cx="0" cy="40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3" name="Oval 61"/>
            <p:cNvSpPr>
              <a:spLocks noChangeArrowheads="1"/>
            </p:cNvSpPr>
            <p:nvPr/>
          </p:nvSpPr>
          <p:spPr bwMode="auto">
            <a:xfrm>
              <a:off x="2002" y="3689"/>
              <a:ext cx="236" cy="25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4" name="Oval 62"/>
            <p:cNvSpPr>
              <a:spLocks noChangeArrowheads="1"/>
            </p:cNvSpPr>
            <p:nvPr/>
          </p:nvSpPr>
          <p:spPr bwMode="auto">
            <a:xfrm>
              <a:off x="2421" y="3254"/>
              <a:ext cx="235" cy="2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rgbClr val="FF0000"/>
                  </a:solidFill>
                  <a:latin typeface="Times New Roman" charset="0"/>
                </a:rPr>
                <a:t>sum</a:t>
              </a:r>
              <a:endParaRPr lang="en-US" sz="2400" b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815" name="Oval 63"/>
            <p:cNvSpPr>
              <a:spLocks noChangeArrowheads="1"/>
            </p:cNvSpPr>
            <p:nvPr/>
          </p:nvSpPr>
          <p:spPr bwMode="auto">
            <a:xfrm>
              <a:off x="2014" y="3267"/>
              <a:ext cx="235" cy="2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6" name="Oval 64"/>
            <p:cNvSpPr>
              <a:spLocks noChangeArrowheads="1"/>
            </p:cNvSpPr>
            <p:nvPr/>
          </p:nvSpPr>
          <p:spPr bwMode="auto">
            <a:xfrm>
              <a:off x="2293" y="2924"/>
              <a:ext cx="235" cy="2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17" name="Text Box 65"/>
            <p:cNvSpPr txBox="1">
              <a:spLocks noChangeArrowheads="1"/>
            </p:cNvSpPr>
            <p:nvPr/>
          </p:nvSpPr>
          <p:spPr bwMode="auto">
            <a:xfrm>
              <a:off x="1963" y="3269"/>
              <a:ext cx="3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imes New Roman" charset="0"/>
                </a:rPr>
                <a:t>sum</a:t>
              </a:r>
              <a:endParaRPr lang="en-US" sz="14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818" name="Text Box 66"/>
            <p:cNvSpPr txBox="1">
              <a:spLocks noChangeArrowheads="1"/>
            </p:cNvSpPr>
            <p:nvPr/>
          </p:nvSpPr>
          <p:spPr bwMode="auto">
            <a:xfrm>
              <a:off x="2277" y="2904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latin typeface="Times New Roman" charset="0"/>
                </a:rPr>
                <a:t>&gt;</a:t>
              </a:r>
              <a:endParaRPr lang="en-US" sz="20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819" name="Text Box 67"/>
            <p:cNvSpPr txBox="1">
              <a:spLocks noChangeArrowheads="1"/>
            </p:cNvSpPr>
            <p:nvPr/>
          </p:nvSpPr>
          <p:spPr bwMode="auto">
            <a:xfrm>
              <a:off x="1969" y="3666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FF0000"/>
                  </a:solidFill>
                  <a:latin typeface="Times New Roman" charset="0"/>
                </a:rPr>
                <a:t>t1</a:t>
              </a:r>
              <a:endParaRPr lang="en-US" sz="200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226820" name="Oval 68"/>
            <p:cNvSpPr>
              <a:spLocks noChangeArrowheads="1"/>
            </p:cNvSpPr>
            <p:nvPr/>
          </p:nvSpPr>
          <p:spPr bwMode="auto">
            <a:xfrm>
              <a:off x="2420" y="3700"/>
              <a:ext cx="236" cy="2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21" name="Rectangle 69"/>
            <p:cNvSpPr>
              <a:spLocks noChangeArrowheads="1"/>
            </p:cNvSpPr>
            <p:nvPr/>
          </p:nvSpPr>
          <p:spPr bwMode="auto">
            <a:xfrm>
              <a:off x="2420" y="3672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solidFill>
                    <a:srgbClr val="FF0000"/>
                  </a:solidFill>
                  <a:latin typeface="Times New Roman" charset="0"/>
                </a:rPr>
                <a:t>t5</a:t>
              </a:r>
            </a:p>
          </p:txBody>
        </p:sp>
        <p:sp>
          <p:nvSpPr>
            <p:cNvPr id="1226822" name="Text Box 70"/>
            <p:cNvSpPr txBox="1">
              <a:spLocks noChangeArrowheads="1"/>
            </p:cNvSpPr>
            <p:nvPr/>
          </p:nvSpPr>
          <p:spPr bwMode="auto">
            <a:xfrm>
              <a:off x="1255" y="2292"/>
              <a:ext cx="6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Child 1</a:t>
              </a:r>
            </a:p>
          </p:txBody>
        </p:sp>
      </p:grpSp>
      <p:grpSp>
        <p:nvGrpSpPr>
          <p:cNvPr id="1226823" name="Group 71"/>
          <p:cNvGrpSpPr>
            <a:grpSpLocks/>
          </p:cNvGrpSpPr>
          <p:nvPr/>
        </p:nvGrpSpPr>
        <p:grpSpPr bwMode="auto">
          <a:xfrm>
            <a:off x="4953000" y="3657600"/>
            <a:ext cx="2774950" cy="2668588"/>
            <a:chOff x="3176" y="2132"/>
            <a:chExt cx="1906" cy="1836"/>
          </a:xfrm>
        </p:grpSpPr>
        <p:sp>
          <p:nvSpPr>
            <p:cNvPr id="1226824" name="Line 72"/>
            <p:cNvSpPr>
              <a:spLocks noChangeShapeType="1"/>
            </p:cNvSpPr>
            <p:nvPr/>
          </p:nvSpPr>
          <p:spPr bwMode="auto">
            <a:xfrm>
              <a:off x="3810" y="2723"/>
              <a:ext cx="0" cy="4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26825" name="Group 73"/>
            <p:cNvGrpSpPr>
              <a:grpSpLocks/>
            </p:cNvGrpSpPr>
            <p:nvPr/>
          </p:nvGrpSpPr>
          <p:grpSpPr bwMode="auto">
            <a:xfrm>
              <a:off x="3494" y="2960"/>
              <a:ext cx="696" cy="958"/>
              <a:chOff x="1448" y="2750"/>
              <a:chExt cx="696" cy="958"/>
            </a:xfrm>
          </p:grpSpPr>
          <p:sp>
            <p:nvSpPr>
              <p:cNvPr id="1226826" name="Line 74"/>
              <p:cNvSpPr>
                <a:spLocks noChangeShapeType="1"/>
              </p:cNvSpPr>
              <p:nvPr/>
            </p:nvSpPr>
            <p:spPr bwMode="auto">
              <a:xfrm flipH="1">
                <a:off x="1558" y="2856"/>
                <a:ext cx="183" cy="35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27" name="Line 75"/>
              <p:cNvSpPr>
                <a:spLocks noChangeShapeType="1"/>
              </p:cNvSpPr>
              <p:nvPr/>
            </p:nvSpPr>
            <p:spPr bwMode="auto">
              <a:xfrm>
                <a:off x="1778" y="2856"/>
                <a:ext cx="220" cy="35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28" name="Line 76"/>
              <p:cNvSpPr>
                <a:spLocks noChangeShapeType="1"/>
              </p:cNvSpPr>
              <p:nvPr/>
            </p:nvSpPr>
            <p:spPr bwMode="auto">
              <a:xfrm>
                <a:off x="1998" y="3211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29" name="Oval 77"/>
              <p:cNvSpPr>
                <a:spLocks noChangeArrowheads="1"/>
              </p:cNvSpPr>
              <p:nvPr/>
            </p:nvSpPr>
            <p:spPr bwMode="auto">
              <a:xfrm>
                <a:off x="1888" y="3069"/>
                <a:ext cx="256" cy="24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30" name="Oval 78"/>
              <p:cNvSpPr>
                <a:spLocks noChangeArrowheads="1"/>
              </p:cNvSpPr>
              <p:nvPr/>
            </p:nvSpPr>
            <p:spPr bwMode="auto">
              <a:xfrm>
                <a:off x="1448" y="3069"/>
                <a:ext cx="256" cy="24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31" name="Oval 79"/>
              <p:cNvSpPr>
                <a:spLocks noChangeArrowheads="1"/>
              </p:cNvSpPr>
              <p:nvPr/>
            </p:nvSpPr>
            <p:spPr bwMode="auto">
              <a:xfrm>
                <a:off x="1631" y="2750"/>
                <a:ext cx="257" cy="2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32" name="Oval 80"/>
              <p:cNvSpPr>
                <a:spLocks noChangeArrowheads="1"/>
              </p:cNvSpPr>
              <p:nvPr/>
            </p:nvSpPr>
            <p:spPr bwMode="auto">
              <a:xfrm>
                <a:off x="1888" y="3460"/>
                <a:ext cx="256" cy="2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26833" name="Text Box 81"/>
            <p:cNvSpPr txBox="1">
              <a:spLocks noChangeArrowheads="1"/>
            </p:cNvSpPr>
            <p:nvPr/>
          </p:nvSpPr>
          <p:spPr bwMode="auto">
            <a:xfrm>
              <a:off x="3492" y="3260"/>
              <a:ext cx="329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t3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6834" name="Text Box 82"/>
            <p:cNvSpPr txBox="1">
              <a:spLocks noChangeArrowheads="1"/>
            </p:cNvSpPr>
            <p:nvPr/>
          </p:nvSpPr>
          <p:spPr bwMode="auto">
            <a:xfrm>
              <a:off x="3642" y="2952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imes New Roman" charset="0"/>
                </a:rPr>
                <a:t>=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6835" name="Text Box 83"/>
            <p:cNvSpPr txBox="1">
              <a:spLocks noChangeArrowheads="1"/>
            </p:cNvSpPr>
            <p:nvPr/>
          </p:nvSpPr>
          <p:spPr bwMode="auto">
            <a:xfrm>
              <a:off x="3864" y="3286"/>
              <a:ext cx="408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chemeClr val="accent2"/>
                  </a:solidFill>
                  <a:latin typeface="Times New Roman" charset="0"/>
                </a:rPr>
                <a:t>max</a:t>
              </a:r>
              <a:endParaRPr lang="en-US" sz="14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6836" name="Text Box 84"/>
            <p:cNvSpPr txBox="1">
              <a:spLocks noChangeArrowheads="1"/>
            </p:cNvSpPr>
            <p:nvPr/>
          </p:nvSpPr>
          <p:spPr bwMode="auto">
            <a:xfrm>
              <a:off x="3888" y="3653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t4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6837" name="Line 85"/>
            <p:cNvSpPr>
              <a:spLocks noChangeShapeType="1"/>
            </p:cNvSpPr>
            <p:nvPr/>
          </p:nvSpPr>
          <p:spPr bwMode="auto">
            <a:xfrm>
              <a:off x="4160" y="2295"/>
              <a:ext cx="770" cy="4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38" name="Line 86"/>
            <p:cNvSpPr>
              <a:spLocks noChangeShapeType="1"/>
            </p:cNvSpPr>
            <p:nvPr/>
          </p:nvSpPr>
          <p:spPr bwMode="auto">
            <a:xfrm>
              <a:off x="4160" y="2295"/>
              <a:ext cx="367" cy="4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39" name="Line 87"/>
            <p:cNvSpPr>
              <a:spLocks noChangeShapeType="1"/>
            </p:cNvSpPr>
            <p:nvPr/>
          </p:nvSpPr>
          <p:spPr bwMode="auto">
            <a:xfrm flipH="1">
              <a:off x="3794" y="2295"/>
              <a:ext cx="366" cy="4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40" name="Oval 88"/>
            <p:cNvSpPr>
              <a:spLocks noChangeArrowheads="1"/>
            </p:cNvSpPr>
            <p:nvPr/>
          </p:nvSpPr>
          <p:spPr bwMode="auto">
            <a:xfrm>
              <a:off x="4050" y="2175"/>
              <a:ext cx="257" cy="2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41" name="Oval 89"/>
            <p:cNvSpPr>
              <a:spLocks noChangeArrowheads="1"/>
            </p:cNvSpPr>
            <p:nvPr/>
          </p:nvSpPr>
          <p:spPr bwMode="auto">
            <a:xfrm>
              <a:off x="4783" y="2575"/>
              <a:ext cx="257" cy="2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42" name="Oval 90"/>
            <p:cNvSpPr>
              <a:spLocks noChangeArrowheads="1"/>
            </p:cNvSpPr>
            <p:nvPr/>
          </p:nvSpPr>
          <p:spPr bwMode="auto">
            <a:xfrm>
              <a:off x="4380" y="2575"/>
              <a:ext cx="257" cy="2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43" name="Oval 91"/>
            <p:cNvSpPr>
              <a:spLocks noChangeArrowheads="1"/>
            </p:cNvSpPr>
            <p:nvPr/>
          </p:nvSpPr>
          <p:spPr bwMode="auto">
            <a:xfrm>
              <a:off x="3684" y="2575"/>
              <a:ext cx="256" cy="2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6844" name="Text Box 92"/>
            <p:cNvSpPr txBox="1">
              <a:spLocks noChangeArrowheads="1"/>
            </p:cNvSpPr>
            <p:nvPr/>
          </p:nvSpPr>
          <p:spPr bwMode="auto">
            <a:xfrm>
              <a:off x="4038" y="2155"/>
              <a:ext cx="33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45" name="Text Box 93"/>
            <p:cNvSpPr txBox="1">
              <a:spLocks noChangeArrowheads="1"/>
            </p:cNvSpPr>
            <p:nvPr/>
          </p:nvSpPr>
          <p:spPr bwMode="auto">
            <a:xfrm>
              <a:off x="4332" y="2540"/>
              <a:ext cx="330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990099"/>
                  </a:solidFill>
                  <a:latin typeface="Times New Roman" charset="0"/>
                </a:rPr>
                <a:t>S</a:t>
              </a:r>
              <a:endParaRPr lang="en-US" sz="2000">
                <a:solidFill>
                  <a:srgbClr val="990099"/>
                </a:solidFill>
                <a:latin typeface="Times New Roman" charset="0"/>
              </a:endParaRPr>
            </a:p>
          </p:txBody>
        </p:sp>
        <p:sp>
          <p:nvSpPr>
            <p:cNvPr id="1226846" name="Text Box 94"/>
            <p:cNvSpPr txBox="1">
              <a:spLocks noChangeArrowheads="1"/>
            </p:cNvSpPr>
            <p:nvPr/>
          </p:nvSpPr>
          <p:spPr bwMode="auto">
            <a:xfrm>
              <a:off x="4750" y="2552"/>
              <a:ext cx="332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990099"/>
                  </a:solidFill>
                  <a:latin typeface="Times New Roman" charset="0"/>
                </a:rPr>
                <a:t>T</a:t>
              </a:r>
              <a:endParaRPr lang="en-US" sz="2000">
                <a:solidFill>
                  <a:srgbClr val="990099"/>
                </a:solidFill>
                <a:latin typeface="Times New Roman" charset="0"/>
              </a:endParaRPr>
            </a:p>
          </p:txBody>
        </p:sp>
        <p:sp>
          <p:nvSpPr>
            <p:cNvPr id="1226847" name="Text Box 95"/>
            <p:cNvSpPr txBox="1">
              <a:spLocks noChangeArrowheads="1"/>
            </p:cNvSpPr>
            <p:nvPr/>
          </p:nvSpPr>
          <p:spPr bwMode="auto">
            <a:xfrm>
              <a:off x="3648" y="2581"/>
              <a:ext cx="39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not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6848" name="Text Box 96"/>
            <p:cNvSpPr txBox="1">
              <a:spLocks noChangeArrowheads="1"/>
            </p:cNvSpPr>
            <p:nvPr/>
          </p:nvSpPr>
          <p:spPr bwMode="auto">
            <a:xfrm>
              <a:off x="3176" y="2132"/>
              <a:ext cx="749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Child 2</a:t>
              </a:r>
            </a:p>
          </p:txBody>
        </p:sp>
      </p:grpSp>
      <p:grpSp>
        <p:nvGrpSpPr>
          <p:cNvPr id="1226849" name="Group 97"/>
          <p:cNvGrpSpPr>
            <a:grpSpLocks/>
          </p:cNvGrpSpPr>
          <p:nvPr/>
        </p:nvGrpSpPr>
        <p:grpSpPr bwMode="auto">
          <a:xfrm>
            <a:off x="914400" y="914400"/>
            <a:ext cx="3300413" cy="2560638"/>
            <a:chOff x="288" y="576"/>
            <a:chExt cx="2079" cy="1613"/>
          </a:xfrm>
        </p:grpSpPr>
        <p:grpSp>
          <p:nvGrpSpPr>
            <p:cNvPr id="1226850" name="Group 98"/>
            <p:cNvGrpSpPr>
              <a:grpSpLocks/>
            </p:cNvGrpSpPr>
            <p:nvPr/>
          </p:nvGrpSpPr>
          <p:grpSpPr bwMode="auto">
            <a:xfrm>
              <a:off x="288" y="576"/>
              <a:ext cx="2029" cy="1613"/>
              <a:chOff x="1200" y="624"/>
              <a:chExt cx="2029" cy="1613"/>
            </a:xfrm>
          </p:grpSpPr>
          <p:sp>
            <p:nvSpPr>
              <p:cNvPr id="1226851" name="Line 99"/>
              <p:cNvSpPr>
                <a:spLocks noChangeShapeType="1"/>
              </p:cNvSpPr>
              <p:nvPr/>
            </p:nvSpPr>
            <p:spPr bwMode="auto">
              <a:xfrm>
                <a:off x="2422" y="756"/>
                <a:ext cx="706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2" name="Line 100"/>
              <p:cNvSpPr>
                <a:spLocks noChangeShapeType="1"/>
              </p:cNvSpPr>
              <p:nvPr/>
            </p:nvSpPr>
            <p:spPr bwMode="auto">
              <a:xfrm>
                <a:off x="2422" y="756"/>
                <a:ext cx="337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3" name="Line 101"/>
              <p:cNvSpPr>
                <a:spLocks noChangeShapeType="1"/>
              </p:cNvSpPr>
              <p:nvPr/>
            </p:nvSpPr>
            <p:spPr bwMode="auto">
              <a:xfrm flipH="1">
                <a:off x="1749" y="1114"/>
                <a:ext cx="370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4" name="Line 102"/>
              <p:cNvSpPr>
                <a:spLocks noChangeShapeType="1"/>
              </p:cNvSpPr>
              <p:nvPr/>
            </p:nvSpPr>
            <p:spPr bwMode="auto">
              <a:xfrm>
                <a:off x="2119" y="1114"/>
                <a:ext cx="236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5" name="Line 103"/>
              <p:cNvSpPr>
                <a:spLocks noChangeShapeType="1"/>
              </p:cNvSpPr>
              <p:nvPr/>
            </p:nvSpPr>
            <p:spPr bwMode="auto">
              <a:xfrm flipH="1">
                <a:off x="1481" y="1439"/>
                <a:ext cx="268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6" name="Line 104"/>
              <p:cNvSpPr>
                <a:spLocks noChangeShapeType="1"/>
              </p:cNvSpPr>
              <p:nvPr/>
            </p:nvSpPr>
            <p:spPr bwMode="auto">
              <a:xfrm>
                <a:off x="1749" y="1439"/>
                <a:ext cx="168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7" name="Line 105"/>
              <p:cNvSpPr>
                <a:spLocks noChangeShapeType="1"/>
              </p:cNvSpPr>
              <p:nvPr/>
            </p:nvSpPr>
            <p:spPr bwMode="auto">
              <a:xfrm>
                <a:off x="1481" y="1731"/>
                <a:ext cx="0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8" name="Line 106"/>
              <p:cNvSpPr>
                <a:spLocks noChangeShapeType="1"/>
              </p:cNvSpPr>
              <p:nvPr/>
            </p:nvSpPr>
            <p:spPr bwMode="auto">
              <a:xfrm flipH="1">
                <a:off x="2086" y="756"/>
                <a:ext cx="336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59" name="Oval 107"/>
              <p:cNvSpPr>
                <a:spLocks noChangeArrowheads="1"/>
              </p:cNvSpPr>
              <p:nvPr/>
            </p:nvSpPr>
            <p:spPr bwMode="auto">
              <a:xfrm>
                <a:off x="2321" y="659"/>
                <a:ext cx="236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0" name="Oval 108"/>
              <p:cNvSpPr>
                <a:spLocks noChangeArrowheads="1"/>
              </p:cNvSpPr>
              <p:nvPr/>
            </p:nvSpPr>
            <p:spPr bwMode="auto">
              <a:xfrm>
                <a:off x="1380" y="1959"/>
                <a:ext cx="236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1" name="Oval 109"/>
              <p:cNvSpPr>
                <a:spLocks noChangeArrowheads="1"/>
              </p:cNvSpPr>
              <p:nvPr/>
            </p:nvSpPr>
            <p:spPr bwMode="auto">
              <a:xfrm>
                <a:off x="2993" y="984"/>
                <a:ext cx="236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2" name="Oval 110"/>
              <p:cNvSpPr>
                <a:spLocks noChangeArrowheads="1"/>
              </p:cNvSpPr>
              <p:nvPr/>
            </p:nvSpPr>
            <p:spPr bwMode="auto">
              <a:xfrm>
                <a:off x="2624" y="984"/>
                <a:ext cx="235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3" name="Oval 111"/>
              <p:cNvSpPr>
                <a:spLocks noChangeArrowheads="1"/>
              </p:cNvSpPr>
              <p:nvPr/>
            </p:nvSpPr>
            <p:spPr bwMode="auto">
              <a:xfrm>
                <a:off x="1783" y="1601"/>
                <a:ext cx="235" cy="2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4" name="Oval 112"/>
              <p:cNvSpPr>
                <a:spLocks noChangeArrowheads="1"/>
              </p:cNvSpPr>
              <p:nvPr/>
            </p:nvSpPr>
            <p:spPr bwMode="auto">
              <a:xfrm>
                <a:off x="1380" y="1601"/>
                <a:ext cx="236" cy="2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5" name="Oval 113"/>
              <p:cNvSpPr>
                <a:spLocks noChangeArrowheads="1"/>
              </p:cNvSpPr>
              <p:nvPr/>
            </p:nvSpPr>
            <p:spPr bwMode="auto">
              <a:xfrm>
                <a:off x="1985" y="984"/>
                <a:ext cx="235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6" name="Oval 114"/>
              <p:cNvSpPr>
                <a:spLocks noChangeArrowheads="1"/>
              </p:cNvSpPr>
              <p:nvPr/>
            </p:nvSpPr>
            <p:spPr bwMode="auto">
              <a:xfrm>
                <a:off x="1649" y="1309"/>
                <a:ext cx="235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67" name="Text Box 115"/>
              <p:cNvSpPr txBox="1">
                <a:spLocks noChangeArrowheads="1"/>
              </p:cNvSpPr>
              <p:nvPr/>
            </p:nvSpPr>
            <p:spPr bwMode="auto">
              <a:xfrm>
                <a:off x="2315" y="624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b="0">
                    <a:latin typeface="Times New Roman" charset="0"/>
                  </a:rPr>
                  <a:t>if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68" name="Text Box 116"/>
              <p:cNvSpPr txBox="1">
                <a:spLocks noChangeArrowheads="1"/>
              </p:cNvSpPr>
              <p:nvPr/>
            </p:nvSpPr>
            <p:spPr bwMode="auto">
              <a:xfrm>
                <a:off x="2585" y="955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b="0">
                    <a:solidFill>
                      <a:srgbClr val="006600"/>
                    </a:solidFill>
                    <a:latin typeface="Times New Roman" charset="0"/>
                  </a:rPr>
                  <a:t>G</a:t>
                </a:r>
                <a:endParaRPr lang="en-US" sz="2000">
                  <a:solidFill>
                    <a:srgbClr val="006600"/>
                  </a:solidFill>
                  <a:latin typeface="Times New Roman" charset="0"/>
                </a:endParaRPr>
              </a:p>
            </p:txBody>
          </p:sp>
          <p:sp>
            <p:nvSpPr>
              <p:cNvPr id="1226869" name="Text Box 117"/>
              <p:cNvSpPr txBox="1">
                <a:spLocks noChangeArrowheads="1"/>
              </p:cNvSpPr>
              <p:nvPr/>
            </p:nvSpPr>
            <p:spPr bwMode="auto">
              <a:xfrm>
                <a:off x="1352" y="1576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b="0">
                    <a:latin typeface="Times New Roman" charset="0"/>
                  </a:rPr>
                  <a:t>av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70" name="Text Box 118"/>
              <p:cNvSpPr txBox="1">
                <a:spLocks noChangeArrowheads="1"/>
              </p:cNvSpPr>
              <p:nvPr/>
            </p:nvSpPr>
            <p:spPr bwMode="auto">
              <a:xfrm>
                <a:off x="1638" y="1290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>
                    <a:latin typeface="Times New Roman" charset="0"/>
                  </a:rPr>
                  <a:t>&lt;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71" name="Text Box 119"/>
              <p:cNvSpPr txBox="1">
                <a:spLocks noChangeArrowheads="1"/>
              </p:cNvSpPr>
              <p:nvPr/>
            </p:nvSpPr>
            <p:spPr bwMode="auto">
              <a:xfrm>
                <a:off x="1765" y="1581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b="0">
                    <a:latin typeface="Times New Roman" charset="0"/>
                  </a:rPr>
                  <a:t>t2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72" name="Line 120"/>
              <p:cNvSpPr>
                <a:spLocks noChangeShapeType="1"/>
              </p:cNvSpPr>
              <p:nvPr/>
            </p:nvSpPr>
            <p:spPr bwMode="auto">
              <a:xfrm flipH="1">
                <a:off x="2187" y="1406"/>
                <a:ext cx="168" cy="32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3" name="Line 121"/>
              <p:cNvSpPr>
                <a:spLocks noChangeShapeType="1"/>
              </p:cNvSpPr>
              <p:nvPr/>
            </p:nvSpPr>
            <p:spPr bwMode="auto">
              <a:xfrm>
                <a:off x="2389" y="1406"/>
                <a:ext cx="202" cy="32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4" name="Line 122"/>
              <p:cNvSpPr>
                <a:spLocks noChangeShapeType="1"/>
              </p:cNvSpPr>
              <p:nvPr/>
            </p:nvSpPr>
            <p:spPr bwMode="auto">
              <a:xfrm>
                <a:off x="2591" y="1731"/>
                <a:ext cx="0" cy="35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5" name="Oval 123"/>
              <p:cNvSpPr>
                <a:spLocks noChangeArrowheads="1"/>
              </p:cNvSpPr>
              <p:nvPr/>
            </p:nvSpPr>
            <p:spPr bwMode="auto">
              <a:xfrm>
                <a:off x="2490" y="1601"/>
                <a:ext cx="235" cy="2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6" name="Oval 124"/>
              <p:cNvSpPr>
                <a:spLocks noChangeArrowheads="1"/>
              </p:cNvSpPr>
              <p:nvPr/>
            </p:nvSpPr>
            <p:spPr bwMode="auto">
              <a:xfrm>
                <a:off x="2086" y="1601"/>
                <a:ext cx="235" cy="2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7" name="Oval 125"/>
              <p:cNvSpPr>
                <a:spLocks noChangeArrowheads="1"/>
              </p:cNvSpPr>
              <p:nvPr/>
            </p:nvSpPr>
            <p:spPr bwMode="auto">
              <a:xfrm>
                <a:off x="2254" y="1309"/>
                <a:ext cx="236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8" name="Oval 126"/>
              <p:cNvSpPr>
                <a:spLocks noChangeArrowheads="1"/>
              </p:cNvSpPr>
              <p:nvPr/>
            </p:nvSpPr>
            <p:spPr bwMode="auto">
              <a:xfrm>
                <a:off x="2490" y="1959"/>
                <a:ext cx="235" cy="2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79" name="Text Box 127"/>
              <p:cNvSpPr txBox="1">
                <a:spLocks noChangeArrowheads="1"/>
              </p:cNvSpPr>
              <p:nvPr/>
            </p:nvSpPr>
            <p:spPr bwMode="auto">
              <a:xfrm>
                <a:off x="2084" y="1587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b="0">
                    <a:solidFill>
                      <a:schemeClr val="accent2"/>
                    </a:solidFill>
                    <a:latin typeface="Times New Roman" charset="0"/>
                  </a:rPr>
                  <a:t>t3</a:t>
                </a:r>
                <a:endParaRPr lang="en-US" sz="2000">
                  <a:solidFill>
                    <a:schemeClr val="accent2"/>
                  </a:solidFill>
                  <a:latin typeface="Times New Roman" charset="0"/>
                </a:endParaRPr>
              </a:p>
            </p:txBody>
          </p:sp>
          <p:sp>
            <p:nvSpPr>
              <p:cNvPr id="1226880" name="Text Box 128"/>
              <p:cNvSpPr txBox="1">
                <a:spLocks noChangeArrowheads="1"/>
              </p:cNvSpPr>
              <p:nvPr/>
            </p:nvSpPr>
            <p:spPr bwMode="auto">
              <a:xfrm>
                <a:off x="2222" y="1307"/>
                <a:ext cx="3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>
                    <a:solidFill>
                      <a:schemeClr val="accent2"/>
                    </a:solidFill>
                    <a:latin typeface="Times New Roman" charset="0"/>
                  </a:rPr>
                  <a:t>=</a:t>
                </a:r>
                <a:endParaRPr lang="en-US" sz="2000">
                  <a:solidFill>
                    <a:schemeClr val="accent2"/>
                  </a:solidFill>
                  <a:latin typeface="Times New Roman" charset="0"/>
                </a:endParaRPr>
              </a:p>
            </p:txBody>
          </p:sp>
          <p:sp>
            <p:nvSpPr>
              <p:cNvPr id="1226881" name="Text Box 129"/>
              <p:cNvSpPr txBox="1">
                <a:spLocks noChangeArrowheads="1"/>
              </p:cNvSpPr>
              <p:nvPr/>
            </p:nvSpPr>
            <p:spPr bwMode="auto">
              <a:xfrm>
                <a:off x="2426" y="1614"/>
                <a:ext cx="37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>
                    <a:solidFill>
                      <a:schemeClr val="accent2"/>
                    </a:solidFill>
                    <a:latin typeface="Times New Roman" charset="0"/>
                  </a:rPr>
                  <a:t>max</a:t>
                </a:r>
                <a:endParaRPr lang="en-US" sz="1400">
                  <a:solidFill>
                    <a:schemeClr val="accent2"/>
                  </a:solidFill>
                  <a:latin typeface="Times New Roman" charset="0"/>
                </a:endParaRPr>
              </a:p>
            </p:txBody>
          </p:sp>
          <p:sp>
            <p:nvSpPr>
              <p:cNvPr id="1226882" name="Text Box 130"/>
              <p:cNvSpPr txBox="1">
                <a:spLocks noChangeArrowheads="1"/>
              </p:cNvSpPr>
              <p:nvPr/>
            </p:nvSpPr>
            <p:spPr bwMode="auto">
              <a:xfrm>
                <a:off x="2448" y="1949"/>
                <a:ext cx="30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b="0">
                    <a:solidFill>
                      <a:schemeClr val="accent2"/>
                    </a:solidFill>
                    <a:latin typeface="Times New Roman" charset="0"/>
                  </a:rPr>
                  <a:t>t4</a:t>
                </a:r>
                <a:endParaRPr lang="en-US" sz="2000">
                  <a:solidFill>
                    <a:schemeClr val="accent2"/>
                  </a:solidFill>
                  <a:latin typeface="Times New Roman" charset="0"/>
                </a:endParaRPr>
              </a:p>
            </p:txBody>
          </p:sp>
          <p:sp>
            <p:nvSpPr>
              <p:cNvPr id="1226883" name="Text Box 131"/>
              <p:cNvSpPr txBox="1">
                <a:spLocks noChangeArrowheads="1"/>
              </p:cNvSpPr>
              <p:nvPr/>
            </p:nvSpPr>
            <p:spPr bwMode="auto">
              <a:xfrm>
                <a:off x="1952" y="994"/>
                <a:ext cx="35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0">
                    <a:latin typeface="Times New Roman" charset="0"/>
                  </a:rPr>
                  <a:t>and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84" name="Text Box 132"/>
              <p:cNvSpPr txBox="1">
                <a:spLocks noChangeArrowheads="1"/>
              </p:cNvSpPr>
              <p:nvPr/>
            </p:nvSpPr>
            <p:spPr bwMode="auto">
              <a:xfrm>
                <a:off x="1347" y="1938"/>
                <a:ext cx="30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b="0">
                    <a:latin typeface="Times New Roman" charset="0"/>
                  </a:rPr>
                  <a:t>t1</a:t>
                </a:r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226885" name="Line 133"/>
              <p:cNvSpPr>
                <a:spLocks noChangeShapeType="1"/>
              </p:cNvSpPr>
              <p:nvPr/>
            </p:nvSpPr>
            <p:spPr bwMode="auto">
              <a:xfrm flipV="1">
                <a:off x="2079" y="1159"/>
                <a:ext cx="303" cy="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886" name="Text Box 134"/>
              <p:cNvSpPr txBox="1">
                <a:spLocks noChangeArrowheads="1"/>
              </p:cNvSpPr>
              <p:nvPr/>
            </p:nvSpPr>
            <p:spPr bwMode="auto">
              <a:xfrm>
                <a:off x="1200" y="624"/>
                <a:ext cx="7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0">
                    <a:latin typeface="Times New Roman" charset="0"/>
                  </a:rPr>
                  <a:t>Parent 1</a:t>
                </a:r>
              </a:p>
            </p:txBody>
          </p:sp>
        </p:grpSp>
        <p:sp>
          <p:nvSpPr>
            <p:cNvPr id="1226887" name="Text Box 135"/>
            <p:cNvSpPr txBox="1">
              <a:spLocks noChangeArrowheads="1"/>
            </p:cNvSpPr>
            <p:nvPr/>
          </p:nvSpPr>
          <p:spPr bwMode="auto">
            <a:xfrm>
              <a:off x="2064" y="912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 Tree </a:t>
            </a:r>
            <a:r>
              <a:rPr lang="en-US" dirty="0"/>
              <a:t>Crossover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Nuts and Bolts GP Design</a:t>
            </a:r>
            <a:endParaRPr lang="en-US" dirty="0"/>
          </a:p>
        </p:txBody>
      </p:sp>
      <p:sp>
        <p:nvSpPr>
          <p:cNvPr id="137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9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6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6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6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6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6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6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6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6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Tree Crossover Details</a:t>
            </a:r>
            <a:endParaRPr lang="en-US"/>
          </a:p>
        </p:txBody>
      </p:sp>
      <p:sp>
        <p:nvSpPr>
          <p:cNvPr id="133017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Crossover point in each parent is picked at random</a:t>
            </a:r>
          </a:p>
          <a:p>
            <a:r>
              <a:rPr lang="en-US" sz="2000"/>
              <a:t>Conventional practices</a:t>
            </a:r>
          </a:p>
          <a:p>
            <a:pPr lvl="1"/>
            <a:r>
              <a:rPr lang="en-US" sz="1800"/>
              <a:t>All nodes with equal probability</a:t>
            </a:r>
          </a:p>
          <a:p>
            <a:pPr lvl="1"/>
            <a:r>
              <a:rPr lang="en-US" sz="1800"/>
              <a:t>leaf nodes chosen with 0.1 probility and non-leaf with 0.9 probability</a:t>
            </a:r>
          </a:p>
          <a:p>
            <a:r>
              <a:rPr lang="en-US" sz="2000"/>
              <a:t>Probability of crossover</a:t>
            </a:r>
          </a:p>
          <a:p>
            <a:pPr lvl="1"/>
            <a:r>
              <a:rPr lang="en-US" sz="1800"/>
              <a:t>Typically 0.9</a:t>
            </a:r>
          </a:p>
          <a:p>
            <a:r>
              <a:rPr lang="en-US" sz="2000"/>
              <a:t>Maximum depth of child is a run parameter</a:t>
            </a:r>
          </a:p>
          <a:p>
            <a:pPr lvl="1"/>
            <a:r>
              <a:rPr lang="en-US" sz="1800"/>
              <a:t>Typically ~ 15</a:t>
            </a:r>
          </a:p>
          <a:p>
            <a:pPr lvl="1"/>
            <a:r>
              <a:rPr lang="en-US" sz="1800"/>
              <a:t>Can be size instead</a:t>
            </a:r>
          </a:p>
        </p:txBody>
      </p:sp>
      <p:sp>
        <p:nvSpPr>
          <p:cNvPr id="1330181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/>
              <a:t>Two identical parents rarely produce offspring that are identical to them</a:t>
            </a:r>
          </a:p>
          <a:p>
            <a:r>
              <a:rPr lang="en-US" sz="2000"/>
              <a:t>Tree-crossover produces great variations in offspring with respect to parents</a:t>
            </a:r>
          </a:p>
          <a:p>
            <a:r>
              <a:rPr lang="en-US" sz="2000"/>
              <a:t>Crossover, in addition to preserving syntax, allows expressions to vary in length and structure (sub-expression nesting)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Nuts and Bolts GP Design</a:t>
            </a:r>
            <a:endParaRPr lang="en-US" b="1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7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179" grpId="0" build="p" autoUpdateAnimBg="0"/>
      <p:bldP spid="133018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 Tree </a:t>
            </a:r>
            <a:r>
              <a:rPr lang="en-US" dirty="0"/>
              <a:t>Mutation</a:t>
            </a:r>
          </a:p>
        </p:txBody>
      </p:sp>
      <p:sp>
        <p:nvSpPr>
          <p:cNvPr id="136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Often only crossover is used</a:t>
            </a:r>
          </a:p>
          <a:p>
            <a:r>
              <a:rPr lang="en-US"/>
              <a:t>But crossover behaves often like macro-mutation</a:t>
            </a:r>
          </a:p>
          <a:p>
            <a:r>
              <a:rPr lang="en-US"/>
              <a:t>Mutation can be better tuned to control the size of the change</a:t>
            </a:r>
          </a:p>
          <a:p>
            <a:r>
              <a:rPr lang="en-US"/>
              <a:t>A few different versions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Nuts and Bolts GP Design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7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9091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Instructor: </a:t>
            </a:r>
            <a:r>
              <a:rPr lang="en-US" dirty="0" err="1" smtClean="0"/>
              <a:t>Una</a:t>
            </a:r>
            <a:r>
              <a:rPr lang="en-US" dirty="0" smtClean="0"/>
              <a:t>-May O’Reilly</a:t>
            </a:r>
            <a:endParaRPr lang="en-US" dirty="0"/>
          </a:p>
        </p:txBody>
      </p:sp>
      <p:sp>
        <p:nvSpPr>
          <p:cNvPr id="144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Leader:  </a:t>
            </a:r>
            <a:r>
              <a:rPr lang="en-US" sz="2000" dirty="0" err="1" smtClean="0"/>
              <a:t>AnyScale</a:t>
            </a:r>
            <a:r>
              <a:rPr lang="en-US" sz="2000" dirty="0" smtClean="0"/>
              <a:t> Learning For All Group</a:t>
            </a:r>
            <a:r>
              <a:rPr lang="en-US" sz="2000" dirty="0"/>
              <a:t>, MIT CSAIL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Experience solving </a:t>
            </a:r>
            <a:r>
              <a:rPr lang="en-US" sz="2000" dirty="0"/>
              <a:t>real world, complex problems requiring </a:t>
            </a:r>
            <a:r>
              <a:rPr lang="en-US" sz="2000" dirty="0">
                <a:solidFill>
                  <a:srgbClr val="CC6600"/>
                </a:solidFill>
              </a:rPr>
              <a:t>machine learning </a:t>
            </a:r>
            <a:r>
              <a:rPr lang="en-US" sz="2000" dirty="0" smtClean="0"/>
              <a:t>and/or</a:t>
            </a:r>
            <a:r>
              <a:rPr lang="en-US" sz="2000" dirty="0" smtClean="0">
                <a:solidFill>
                  <a:srgbClr val="CC6600"/>
                </a:solidFill>
              </a:rPr>
              <a:t> evolutionary computation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smtClean="0"/>
              <a:t>Projects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Scalable ML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Trajectories Like Mine: Locality Sensitive Hashing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ICU acute event prediction: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E-learning </a:t>
            </a:r>
            <a:r>
              <a:rPr lang="en-US" sz="1600" dirty="0" err="1" smtClean="0">
                <a:solidFill>
                  <a:schemeClr val="bg2"/>
                </a:solidFill>
              </a:rPr>
              <a:t>stopout</a:t>
            </a:r>
            <a:r>
              <a:rPr lang="en-US" sz="1600" dirty="0" smtClean="0">
                <a:solidFill>
                  <a:schemeClr val="bg2"/>
                </a:solidFill>
              </a:rPr>
              <a:t> prediction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</a:rPr>
              <a:t>Co-evolutionary Algorithms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Secure Networks through Adversarial Modeling (RIVALS)</a:t>
            </a:r>
            <a:endParaRPr lang="en-US" sz="1600" dirty="0">
              <a:solidFill>
                <a:schemeClr val="bg2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1600" dirty="0"/>
              <a:t>Tax Avoidance Detection </a:t>
            </a:r>
            <a:r>
              <a:rPr lang="en-US" sz="1600" dirty="0" smtClean="0"/>
              <a:t>(STEALTH)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Distributed GA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Circuits</a:t>
            </a:r>
            <a:r>
              <a:rPr lang="en-US" dirty="0"/>
              <a:t>, network coding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Sparse matrix data mapping on parallel </a:t>
            </a:r>
            <a:r>
              <a:rPr lang="en-US" sz="1600" dirty="0" smtClean="0"/>
              <a:t>architectures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>
                <a:solidFill>
                  <a:srgbClr val="676767"/>
                </a:solidFill>
              </a:rPr>
              <a:t>Wind Farm Turbine layout  (also developmental)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GP Applications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600" dirty="0" smtClean="0"/>
              <a:t>Finance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Flavor </a:t>
            </a:r>
            <a:r>
              <a:rPr lang="en-US" sz="1600" dirty="0"/>
              <a:t>design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Focus on innovation in genetic programming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Improving competence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MRGP, EFS, Behavioral GP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47" name="Group 147"/>
          <p:cNvGrpSpPr>
            <a:grpSpLocks/>
          </p:cNvGrpSpPr>
          <p:nvPr/>
        </p:nvGrpSpPr>
        <p:grpSpPr bwMode="auto">
          <a:xfrm>
            <a:off x="914400" y="914400"/>
            <a:ext cx="3300413" cy="2560638"/>
            <a:chOff x="576" y="576"/>
            <a:chExt cx="2079" cy="1613"/>
          </a:xfrm>
        </p:grpSpPr>
        <p:sp>
          <p:nvSpPr>
            <p:cNvPr id="1228803" name="Line 3"/>
            <p:cNvSpPr>
              <a:spLocks noChangeShapeType="1"/>
            </p:cNvSpPr>
            <p:nvPr/>
          </p:nvSpPr>
          <p:spPr bwMode="auto">
            <a:xfrm>
              <a:off x="1798" y="708"/>
              <a:ext cx="70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4" name="Line 4"/>
            <p:cNvSpPr>
              <a:spLocks noChangeShapeType="1"/>
            </p:cNvSpPr>
            <p:nvPr/>
          </p:nvSpPr>
          <p:spPr bwMode="auto">
            <a:xfrm>
              <a:off x="1798" y="708"/>
              <a:ext cx="33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5" name="Line 5"/>
            <p:cNvSpPr>
              <a:spLocks noChangeShapeType="1"/>
            </p:cNvSpPr>
            <p:nvPr/>
          </p:nvSpPr>
          <p:spPr bwMode="auto">
            <a:xfrm flipH="1">
              <a:off x="1125" y="1066"/>
              <a:ext cx="37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6" name="Line 6"/>
            <p:cNvSpPr>
              <a:spLocks noChangeShapeType="1"/>
            </p:cNvSpPr>
            <p:nvPr/>
          </p:nvSpPr>
          <p:spPr bwMode="auto">
            <a:xfrm>
              <a:off x="1495" y="1066"/>
              <a:ext cx="236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7" name="Line 7"/>
            <p:cNvSpPr>
              <a:spLocks noChangeShapeType="1"/>
            </p:cNvSpPr>
            <p:nvPr/>
          </p:nvSpPr>
          <p:spPr bwMode="auto">
            <a:xfrm flipH="1">
              <a:off x="857" y="1391"/>
              <a:ext cx="2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8" name="Line 8"/>
            <p:cNvSpPr>
              <a:spLocks noChangeShapeType="1"/>
            </p:cNvSpPr>
            <p:nvPr/>
          </p:nvSpPr>
          <p:spPr bwMode="auto">
            <a:xfrm>
              <a:off x="1125" y="1391"/>
              <a:ext cx="1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09" name="Line 9"/>
            <p:cNvSpPr>
              <a:spLocks noChangeShapeType="1"/>
            </p:cNvSpPr>
            <p:nvPr/>
          </p:nvSpPr>
          <p:spPr bwMode="auto">
            <a:xfrm>
              <a:off x="857" y="1683"/>
              <a:ext cx="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0" name="Line 10"/>
            <p:cNvSpPr>
              <a:spLocks noChangeShapeType="1"/>
            </p:cNvSpPr>
            <p:nvPr/>
          </p:nvSpPr>
          <p:spPr bwMode="auto">
            <a:xfrm flipH="1">
              <a:off x="1462" y="708"/>
              <a:ext cx="33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1" name="Oval 11"/>
            <p:cNvSpPr>
              <a:spLocks noChangeArrowheads="1"/>
            </p:cNvSpPr>
            <p:nvPr/>
          </p:nvSpPr>
          <p:spPr bwMode="auto">
            <a:xfrm>
              <a:off x="1697" y="611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2" name="Oval 12"/>
            <p:cNvSpPr>
              <a:spLocks noChangeArrowheads="1"/>
            </p:cNvSpPr>
            <p:nvPr/>
          </p:nvSpPr>
          <p:spPr bwMode="auto">
            <a:xfrm>
              <a:off x="756" y="1911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3" name="Oval 13"/>
            <p:cNvSpPr>
              <a:spLocks noChangeArrowheads="1"/>
            </p:cNvSpPr>
            <p:nvPr/>
          </p:nvSpPr>
          <p:spPr bwMode="auto">
            <a:xfrm>
              <a:off x="2369" y="936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4" name="Oval 14"/>
            <p:cNvSpPr>
              <a:spLocks noChangeArrowheads="1"/>
            </p:cNvSpPr>
            <p:nvPr/>
          </p:nvSpPr>
          <p:spPr bwMode="auto">
            <a:xfrm>
              <a:off x="2000" y="936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5" name="Oval 15"/>
            <p:cNvSpPr>
              <a:spLocks noChangeArrowheads="1"/>
            </p:cNvSpPr>
            <p:nvPr/>
          </p:nvSpPr>
          <p:spPr bwMode="auto">
            <a:xfrm>
              <a:off x="1159" y="1553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6" name="Oval 16"/>
            <p:cNvSpPr>
              <a:spLocks noChangeArrowheads="1"/>
            </p:cNvSpPr>
            <p:nvPr/>
          </p:nvSpPr>
          <p:spPr bwMode="auto">
            <a:xfrm>
              <a:off x="756" y="1553"/>
              <a:ext cx="236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7" name="Oval 17"/>
            <p:cNvSpPr>
              <a:spLocks noChangeArrowheads="1"/>
            </p:cNvSpPr>
            <p:nvPr/>
          </p:nvSpPr>
          <p:spPr bwMode="auto">
            <a:xfrm>
              <a:off x="1361" y="936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8" name="Oval 18"/>
            <p:cNvSpPr>
              <a:spLocks noChangeArrowheads="1"/>
            </p:cNvSpPr>
            <p:nvPr/>
          </p:nvSpPr>
          <p:spPr bwMode="auto">
            <a:xfrm>
              <a:off x="1025" y="1261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19" name="Text Box 19"/>
            <p:cNvSpPr txBox="1">
              <a:spLocks noChangeArrowheads="1"/>
            </p:cNvSpPr>
            <p:nvPr/>
          </p:nvSpPr>
          <p:spPr bwMode="auto">
            <a:xfrm>
              <a:off x="1691" y="576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20" name="Text Box 20"/>
            <p:cNvSpPr txBox="1">
              <a:spLocks noChangeArrowheads="1"/>
            </p:cNvSpPr>
            <p:nvPr/>
          </p:nvSpPr>
          <p:spPr bwMode="auto">
            <a:xfrm>
              <a:off x="1961" y="907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G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8821" name="Text Box 21"/>
            <p:cNvSpPr txBox="1">
              <a:spLocks noChangeArrowheads="1"/>
            </p:cNvSpPr>
            <p:nvPr/>
          </p:nvSpPr>
          <p:spPr bwMode="auto">
            <a:xfrm>
              <a:off x="728" y="1528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av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22" name="Text Box 22"/>
            <p:cNvSpPr txBox="1">
              <a:spLocks noChangeArrowheads="1"/>
            </p:cNvSpPr>
            <p:nvPr/>
          </p:nvSpPr>
          <p:spPr bwMode="auto">
            <a:xfrm>
              <a:off x="1014" y="1242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charset="0"/>
                </a:rPr>
                <a:t>&lt;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23" name="Text Box 23"/>
            <p:cNvSpPr txBox="1">
              <a:spLocks noChangeArrowheads="1"/>
            </p:cNvSpPr>
            <p:nvPr/>
          </p:nvSpPr>
          <p:spPr bwMode="auto">
            <a:xfrm>
              <a:off x="1141" y="1533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t2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24" name="Line 24"/>
            <p:cNvSpPr>
              <a:spLocks noChangeShapeType="1"/>
            </p:cNvSpPr>
            <p:nvPr/>
          </p:nvSpPr>
          <p:spPr bwMode="auto">
            <a:xfrm flipH="1">
              <a:off x="1563" y="1358"/>
              <a:ext cx="168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25" name="Line 25"/>
            <p:cNvSpPr>
              <a:spLocks noChangeShapeType="1"/>
            </p:cNvSpPr>
            <p:nvPr/>
          </p:nvSpPr>
          <p:spPr bwMode="auto">
            <a:xfrm>
              <a:off x="1765" y="1358"/>
              <a:ext cx="202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26" name="Line 26"/>
            <p:cNvSpPr>
              <a:spLocks noChangeShapeType="1"/>
            </p:cNvSpPr>
            <p:nvPr/>
          </p:nvSpPr>
          <p:spPr bwMode="auto">
            <a:xfrm>
              <a:off x="1967" y="1683"/>
              <a:ext cx="0" cy="35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27" name="Oval 27"/>
            <p:cNvSpPr>
              <a:spLocks noChangeArrowheads="1"/>
            </p:cNvSpPr>
            <p:nvPr/>
          </p:nvSpPr>
          <p:spPr bwMode="auto">
            <a:xfrm>
              <a:off x="1866" y="1553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28" name="Oval 28"/>
            <p:cNvSpPr>
              <a:spLocks noChangeArrowheads="1"/>
            </p:cNvSpPr>
            <p:nvPr/>
          </p:nvSpPr>
          <p:spPr bwMode="auto">
            <a:xfrm>
              <a:off x="1462" y="1553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29" name="Oval 29"/>
            <p:cNvSpPr>
              <a:spLocks noChangeArrowheads="1"/>
            </p:cNvSpPr>
            <p:nvPr/>
          </p:nvSpPr>
          <p:spPr bwMode="auto">
            <a:xfrm>
              <a:off x="1630" y="1261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30" name="Oval 30"/>
            <p:cNvSpPr>
              <a:spLocks noChangeArrowheads="1"/>
            </p:cNvSpPr>
            <p:nvPr/>
          </p:nvSpPr>
          <p:spPr bwMode="auto">
            <a:xfrm>
              <a:off x="1866" y="1911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31" name="Text Box 31"/>
            <p:cNvSpPr txBox="1">
              <a:spLocks noChangeArrowheads="1"/>
            </p:cNvSpPr>
            <p:nvPr/>
          </p:nvSpPr>
          <p:spPr bwMode="auto">
            <a:xfrm>
              <a:off x="1460" y="1539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t3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32" name="Text Box 32"/>
            <p:cNvSpPr txBox="1">
              <a:spLocks noChangeArrowheads="1"/>
            </p:cNvSpPr>
            <p:nvPr/>
          </p:nvSpPr>
          <p:spPr bwMode="auto">
            <a:xfrm>
              <a:off x="1598" y="1259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imes New Roman" charset="0"/>
                </a:rPr>
                <a:t>=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33" name="Text Box 33"/>
            <p:cNvSpPr txBox="1">
              <a:spLocks noChangeArrowheads="1"/>
            </p:cNvSpPr>
            <p:nvPr/>
          </p:nvSpPr>
          <p:spPr bwMode="auto">
            <a:xfrm>
              <a:off x="1802" y="1566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chemeClr val="accent2"/>
                  </a:solidFill>
                  <a:latin typeface="Times New Roman" charset="0"/>
                </a:rPr>
                <a:t>max</a:t>
              </a:r>
              <a:endParaRPr lang="en-US" sz="14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34" name="Text Box 34"/>
            <p:cNvSpPr txBox="1">
              <a:spLocks noChangeArrowheads="1"/>
            </p:cNvSpPr>
            <p:nvPr/>
          </p:nvSpPr>
          <p:spPr bwMode="auto">
            <a:xfrm>
              <a:off x="1824" y="1901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t4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35" name="Text Box 35"/>
            <p:cNvSpPr txBox="1">
              <a:spLocks noChangeArrowheads="1"/>
            </p:cNvSpPr>
            <p:nvPr/>
          </p:nvSpPr>
          <p:spPr bwMode="auto">
            <a:xfrm>
              <a:off x="1328" y="946"/>
              <a:ext cx="3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and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36" name="Text Box 36"/>
            <p:cNvSpPr txBox="1">
              <a:spLocks noChangeArrowheads="1"/>
            </p:cNvSpPr>
            <p:nvPr/>
          </p:nvSpPr>
          <p:spPr bwMode="auto">
            <a:xfrm>
              <a:off x="723" y="189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t1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37" name="Text Box 37"/>
            <p:cNvSpPr txBox="1">
              <a:spLocks noChangeArrowheads="1"/>
            </p:cNvSpPr>
            <p:nvPr/>
          </p:nvSpPr>
          <p:spPr bwMode="auto">
            <a:xfrm>
              <a:off x="576" y="576"/>
              <a:ext cx="6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Parent</a:t>
              </a:r>
            </a:p>
          </p:txBody>
        </p:sp>
        <p:sp>
          <p:nvSpPr>
            <p:cNvPr id="1228838" name="Text Box 38"/>
            <p:cNvSpPr txBox="1">
              <a:spLocks noChangeArrowheads="1"/>
            </p:cNvSpPr>
            <p:nvPr/>
          </p:nvSpPr>
          <p:spPr bwMode="auto">
            <a:xfrm>
              <a:off x="2352" y="912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</p:grpSp>
      <p:grpSp>
        <p:nvGrpSpPr>
          <p:cNvPr id="1228948" name="Group 148"/>
          <p:cNvGrpSpPr>
            <a:grpSpLocks/>
          </p:cNvGrpSpPr>
          <p:nvPr/>
        </p:nvGrpSpPr>
        <p:grpSpPr bwMode="auto">
          <a:xfrm>
            <a:off x="4929188" y="1066800"/>
            <a:ext cx="3300412" cy="2560638"/>
            <a:chOff x="3105" y="672"/>
            <a:chExt cx="2079" cy="1613"/>
          </a:xfrm>
        </p:grpSpPr>
        <p:sp>
          <p:nvSpPr>
            <p:cNvPr id="1228839" name="Line 39"/>
            <p:cNvSpPr>
              <a:spLocks noChangeShapeType="1"/>
            </p:cNvSpPr>
            <p:nvPr/>
          </p:nvSpPr>
          <p:spPr bwMode="auto">
            <a:xfrm>
              <a:off x="4327" y="804"/>
              <a:ext cx="70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0" name="Line 40"/>
            <p:cNvSpPr>
              <a:spLocks noChangeShapeType="1"/>
            </p:cNvSpPr>
            <p:nvPr/>
          </p:nvSpPr>
          <p:spPr bwMode="auto">
            <a:xfrm>
              <a:off x="4327" y="804"/>
              <a:ext cx="33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1" name="Line 41"/>
            <p:cNvSpPr>
              <a:spLocks noChangeShapeType="1"/>
            </p:cNvSpPr>
            <p:nvPr/>
          </p:nvSpPr>
          <p:spPr bwMode="auto">
            <a:xfrm flipH="1">
              <a:off x="3654" y="1162"/>
              <a:ext cx="37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2" name="Line 42"/>
            <p:cNvSpPr>
              <a:spLocks noChangeShapeType="1"/>
            </p:cNvSpPr>
            <p:nvPr/>
          </p:nvSpPr>
          <p:spPr bwMode="auto">
            <a:xfrm>
              <a:off x="4024" y="1162"/>
              <a:ext cx="236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3" name="Line 43"/>
            <p:cNvSpPr>
              <a:spLocks noChangeShapeType="1"/>
            </p:cNvSpPr>
            <p:nvPr/>
          </p:nvSpPr>
          <p:spPr bwMode="auto">
            <a:xfrm flipH="1">
              <a:off x="3386" y="1487"/>
              <a:ext cx="2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4" name="Line 44"/>
            <p:cNvSpPr>
              <a:spLocks noChangeShapeType="1"/>
            </p:cNvSpPr>
            <p:nvPr/>
          </p:nvSpPr>
          <p:spPr bwMode="auto">
            <a:xfrm>
              <a:off x="3654" y="1487"/>
              <a:ext cx="1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5" name="Line 45"/>
            <p:cNvSpPr>
              <a:spLocks noChangeShapeType="1"/>
            </p:cNvSpPr>
            <p:nvPr/>
          </p:nvSpPr>
          <p:spPr bwMode="auto">
            <a:xfrm>
              <a:off x="3386" y="1779"/>
              <a:ext cx="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6" name="Line 46"/>
            <p:cNvSpPr>
              <a:spLocks noChangeShapeType="1"/>
            </p:cNvSpPr>
            <p:nvPr/>
          </p:nvSpPr>
          <p:spPr bwMode="auto">
            <a:xfrm flipH="1">
              <a:off x="3991" y="804"/>
              <a:ext cx="33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7" name="Oval 47"/>
            <p:cNvSpPr>
              <a:spLocks noChangeArrowheads="1"/>
            </p:cNvSpPr>
            <p:nvPr/>
          </p:nvSpPr>
          <p:spPr bwMode="auto">
            <a:xfrm>
              <a:off x="4226" y="70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8" name="Oval 48"/>
            <p:cNvSpPr>
              <a:spLocks noChangeArrowheads="1"/>
            </p:cNvSpPr>
            <p:nvPr/>
          </p:nvSpPr>
          <p:spPr bwMode="auto">
            <a:xfrm>
              <a:off x="3285" y="200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49" name="Oval 49"/>
            <p:cNvSpPr>
              <a:spLocks noChangeArrowheads="1"/>
            </p:cNvSpPr>
            <p:nvPr/>
          </p:nvSpPr>
          <p:spPr bwMode="auto">
            <a:xfrm>
              <a:off x="4898" y="1032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0" name="Oval 50"/>
            <p:cNvSpPr>
              <a:spLocks noChangeArrowheads="1"/>
            </p:cNvSpPr>
            <p:nvPr/>
          </p:nvSpPr>
          <p:spPr bwMode="auto">
            <a:xfrm>
              <a:off x="4529" y="1032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1" name="Oval 51"/>
            <p:cNvSpPr>
              <a:spLocks noChangeArrowheads="1"/>
            </p:cNvSpPr>
            <p:nvPr/>
          </p:nvSpPr>
          <p:spPr bwMode="auto">
            <a:xfrm>
              <a:off x="3688" y="164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2" name="Oval 52"/>
            <p:cNvSpPr>
              <a:spLocks noChangeArrowheads="1"/>
            </p:cNvSpPr>
            <p:nvPr/>
          </p:nvSpPr>
          <p:spPr bwMode="auto">
            <a:xfrm>
              <a:off x="3285" y="1649"/>
              <a:ext cx="236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3" name="Oval 53"/>
            <p:cNvSpPr>
              <a:spLocks noChangeArrowheads="1"/>
            </p:cNvSpPr>
            <p:nvPr/>
          </p:nvSpPr>
          <p:spPr bwMode="auto">
            <a:xfrm>
              <a:off x="3890" y="1032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4" name="Oval 54"/>
            <p:cNvSpPr>
              <a:spLocks noChangeArrowheads="1"/>
            </p:cNvSpPr>
            <p:nvPr/>
          </p:nvSpPr>
          <p:spPr bwMode="auto">
            <a:xfrm>
              <a:off x="3554" y="1357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55" name="Text Box 55"/>
            <p:cNvSpPr txBox="1">
              <a:spLocks noChangeArrowheads="1"/>
            </p:cNvSpPr>
            <p:nvPr/>
          </p:nvSpPr>
          <p:spPr bwMode="auto">
            <a:xfrm>
              <a:off x="4220" y="672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56" name="Text Box 56"/>
            <p:cNvSpPr txBox="1">
              <a:spLocks noChangeArrowheads="1"/>
            </p:cNvSpPr>
            <p:nvPr/>
          </p:nvSpPr>
          <p:spPr bwMode="auto">
            <a:xfrm>
              <a:off x="4490" y="1003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G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8857" name="Text Box 57"/>
            <p:cNvSpPr txBox="1">
              <a:spLocks noChangeArrowheads="1"/>
            </p:cNvSpPr>
            <p:nvPr/>
          </p:nvSpPr>
          <p:spPr bwMode="auto">
            <a:xfrm>
              <a:off x="3257" y="1624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av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58" name="Text Box 58"/>
            <p:cNvSpPr txBox="1">
              <a:spLocks noChangeArrowheads="1"/>
            </p:cNvSpPr>
            <p:nvPr/>
          </p:nvSpPr>
          <p:spPr bwMode="auto">
            <a:xfrm>
              <a:off x="3543" y="1338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charset="0"/>
                </a:rPr>
                <a:t>&lt;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59" name="Text Box 59"/>
            <p:cNvSpPr txBox="1">
              <a:spLocks noChangeArrowheads="1"/>
            </p:cNvSpPr>
            <p:nvPr/>
          </p:nvSpPr>
          <p:spPr bwMode="auto">
            <a:xfrm>
              <a:off x="3670" y="1629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t2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60" name="Line 60"/>
            <p:cNvSpPr>
              <a:spLocks noChangeShapeType="1"/>
            </p:cNvSpPr>
            <p:nvPr/>
          </p:nvSpPr>
          <p:spPr bwMode="auto">
            <a:xfrm flipH="1">
              <a:off x="4092" y="1454"/>
              <a:ext cx="168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1" name="Line 61"/>
            <p:cNvSpPr>
              <a:spLocks noChangeShapeType="1"/>
            </p:cNvSpPr>
            <p:nvPr/>
          </p:nvSpPr>
          <p:spPr bwMode="auto">
            <a:xfrm>
              <a:off x="4294" y="1454"/>
              <a:ext cx="202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2" name="Line 62"/>
            <p:cNvSpPr>
              <a:spLocks noChangeShapeType="1"/>
            </p:cNvSpPr>
            <p:nvPr/>
          </p:nvSpPr>
          <p:spPr bwMode="auto">
            <a:xfrm>
              <a:off x="4496" y="1779"/>
              <a:ext cx="0" cy="35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3" name="Oval 63"/>
            <p:cNvSpPr>
              <a:spLocks noChangeArrowheads="1"/>
            </p:cNvSpPr>
            <p:nvPr/>
          </p:nvSpPr>
          <p:spPr bwMode="auto">
            <a:xfrm>
              <a:off x="4395" y="164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4" name="Oval 64"/>
            <p:cNvSpPr>
              <a:spLocks noChangeArrowheads="1"/>
            </p:cNvSpPr>
            <p:nvPr/>
          </p:nvSpPr>
          <p:spPr bwMode="auto">
            <a:xfrm>
              <a:off x="3991" y="164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5" name="Oval 65"/>
            <p:cNvSpPr>
              <a:spLocks noChangeArrowheads="1"/>
            </p:cNvSpPr>
            <p:nvPr/>
          </p:nvSpPr>
          <p:spPr bwMode="auto">
            <a:xfrm>
              <a:off x="4159" y="135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6" name="Oval 66"/>
            <p:cNvSpPr>
              <a:spLocks noChangeArrowheads="1"/>
            </p:cNvSpPr>
            <p:nvPr/>
          </p:nvSpPr>
          <p:spPr bwMode="auto">
            <a:xfrm>
              <a:off x="4395" y="2007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67" name="Text Box 67"/>
            <p:cNvSpPr txBox="1">
              <a:spLocks noChangeArrowheads="1"/>
            </p:cNvSpPr>
            <p:nvPr/>
          </p:nvSpPr>
          <p:spPr bwMode="auto">
            <a:xfrm>
              <a:off x="3989" y="1635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t1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68" name="Text Box 68"/>
            <p:cNvSpPr txBox="1">
              <a:spLocks noChangeArrowheads="1"/>
            </p:cNvSpPr>
            <p:nvPr/>
          </p:nvSpPr>
          <p:spPr bwMode="auto">
            <a:xfrm>
              <a:off x="4127" y="1355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imes New Roman" charset="0"/>
                </a:rPr>
                <a:t>=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69" name="Text Box 69"/>
            <p:cNvSpPr txBox="1">
              <a:spLocks noChangeArrowheads="1"/>
            </p:cNvSpPr>
            <p:nvPr/>
          </p:nvSpPr>
          <p:spPr bwMode="auto">
            <a:xfrm>
              <a:off x="4331" y="1662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chemeClr val="accent2"/>
                  </a:solidFill>
                  <a:latin typeface="Times New Roman" charset="0"/>
                </a:rPr>
                <a:t>max</a:t>
              </a:r>
              <a:endParaRPr lang="en-US" sz="14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70" name="Text Box 70"/>
            <p:cNvSpPr txBox="1">
              <a:spLocks noChangeArrowheads="1"/>
            </p:cNvSpPr>
            <p:nvPr/>
          </p:nvSpPr>
          <p:spPr bwMode="auto">
            <a:xfrm>
              <a:off x="4353" y="1997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t4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871" name="Text Box 71"/>
            <p:cNvSpPr txBox="1">
              <a:spLocks noChangeArrowheads="1"/>
            </p:cNvSpPr>
            <p:nvPr/>
          </p:nvSpPr>
          <p:spPr bwMode="auto">
            <a:xfrm>
              <a:off x="3857" y="1042"/>
              <a:ext cx="3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and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72" name="Text Box 72"/>
            <p:cNvSpPr txBox="1">
              <a:spLocks noChangeArrowheads="1"/>
            </p:cNvSpPr>
            <p:nvPr/>
          </p:nvSpPr>
          <p:spPr bwMode="auto">
            <a:xfrm>
              <a:off x="3252" y="1986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t1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73" name="Text Box 73"/>
            <p:cNvSpPr txBox="1">
              <a:spLocks noChangeArrowheads="1"/>
            </p:cNvSpPr>
            <p:nvPr/>
          </p:nvSpPr>
          <p:spPr bwMode="auto">
            <a:xfrm>
              <a:off x="3105" y="672"/>
              <a:ext cx="11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Mutant-subst</a:t>
              </a:r>
            </a:p>
          </p:txBody>
        </p:sp>
        <p:sp>
          <p:nvSpPr>
            <p:cNvPr id="1228874" name="Text Box 74"/>
            <p:cNvSpPr txBox="1">
              <a:spLocks noChangeArrowheads="1"/>
            </p:cNvSpPr>
            <p:nvPr/>
          </p:nvSpPr>
          <p:spPr bwMode="auto">
            <a:xfrm>
              <a:off x="4881" y="1008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</p:grpSp>
      <p:grpSp>
        <p:nvGrpSpPr>
          <p:cNvPr id="1228949" name="Group 149"/>
          <p:cNvGrpSpPr>
            <a:grpSpLocks/>
          </p:cNvGrpSpPr>
          <p:nvPr/>
        </p:nvGrpSpPr>
        <p:grpSpPr bwMode="auto">
          <a:xfrm>
            <a:off x="609600" y="3657600"/>
            <a:ext cx="3757613" cy="2543175"/>
            <a:chOff x="384" y="2304"/>
            <a:chExt cx="2367" cy="1602"/>
          </a:xfrm>
        </p:grpSpPr>
        <p:sp>
          <p:nvSpPr>
            <p:cNvPr id="1228875" name="Line 75"/>
            <p:cNvSpPr>
              <a:spLocks noChangeShapeType="1"/>
            </p:cNvSpPr>
            <p:nvPr/>
          </p:nvSpPr>
          <p:spPr bwMode="auto">
            <a:xfrm>
              <a:off x="1894" y="2436"/>
              <a:ext cx="70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6" name="Line 76"/>
            <p:cNvSpPr>
              <a:spLocks noChangeShapeType="1"/>
            </p:cNvSpPr>
            <p:nvPr/>
          </p:nvSpPr>
          <p:spPr bwMode="auto">
            <a:xfrm>
              <a:off x="1894" y="2436"/>
              <a:ext cx="33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7" name="Line 77"/>
            <p:cNvSpPr>
              <a:spLocks noChangeShapeType="1"/>
            </p:cNvSpPr>
            <p:nvPr/>
          </p:nvSpPr>
          <p:spPr bwMode="auto">
            <a:xfrm flipH="1">
              <a:off x="1221" y="2794"/>
              <a:ext cx="37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8" name="Line 78"/>
            <p:cNvSpPr>
              <a:spLocks noChangeShapeType="1"/>
            </p:cNvSpPr>
            <p:nvPr/>
          </p:nvSpPr>
          <p:spPr bwMode="auto">
            <a:xfrm>
              <a:off x="1591" y="2794"/>
              <a:ext cx="236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9" name="Line 79"/>
            <p:cNvSpPr>
              <a:spLocks noChangeShapeType="1"/>
            </p:cNvSpPr>
            <p:nvPr/>
          </p:nvSpPr>
          <p:spPr bwMode="auto">
            <a:xfrm flipH="1">
              <a:off x="953" y="3119"/>
              <a:ext cx="2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0" name="Line 80"/>
            <p:cNvSpPr>
              <a:spLocks noChangeShapeType="1"/>
            </p:cNvSpPr>
            <p:nvPr/>
          </p:nvSpPr>
          <p:spPr bwMode="auto">
            <a:xfrm>
              <a:off x="1221" y="3119"/>
              <a:ext cx="1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1" name="Line 81"/>
            <p:cNvSpPr>
              <a:spLocks noChangeShapeType="1"/>
            </p:cNvSpPr>
            <p:nvPr/>
          </p:nvSpPr>
          <p:spPr bwMode="auto">
            <a:xfrm>
              <a:off x="953" y="3411"/>
              <a:ext cx="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2" name="Line 82"/>
            <p:cNvSpPr>
              <a:spLocks noChangeShapeType="1"/>
            </p:cNvSpPr>
            <p:nvPr/>
          </p:nvSpPr>
          <p:spPr bwMode="auto">
            <a:xfrm flipH="1">
              <a:off x="1558" y="2436"/>
              <a:ext cx="33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3" name="Oval 83"/>
            <p:cNvSpPr>
              <a:spLocks noChangeArrowheads="1"/>
            </p:cNvSpPr>
            <p:nvPr/>
          </p:nvSpPr>
          <p:spPr bwMode="auto">
            <a:xfrm>
              <a:off x="1793" y="2339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4" name="Oval 84"/>
            <p:cNvSpPr>
              <a:spLocks noChangeArrowheads="1"/>
            </p:cNvSpPr>
            <p:nvPr/>
          </p:nvSpPr>
          <p:spPr bwMode="auto">
            <a:xfrm>
              <a:off x="852" y="3639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5" name="Oval 85"/>
            <p:cNvSpPr>
              <a:spLocks noChangeArrowheads="1"/>
            </p:cNvSpPr>
            <p:nvPr/>
          </p:nvSpPr>
          <p:spPr bwMode="auto">
            <a:xfrm>
              <a:off x="2465" y="2664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6" name="Oval 86"/>
            <p:cNvSpPr>
              <a:spLocks noChangeArrowheads="1"/>
            </p:cNvSpPr>
            <p:nvPr/>
          </p:nvSpPr>
          <p:spPr bwMode="auto">
            <a:xfrm>
              <a:off x="2096" y="2664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7" name="Oval 87"/>
            <p:cNvSpPr>
              <a:spLocks noChangeArrowheads="1"/>
            </p:cNvSpPr>
            <p:nvPr/>
          </p:nvSpPr>
          <p:spPr bwMode="auto">
            <a:xfrm>
              <a:off x="1255" y="3281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8" name="Oval 88"/>
            <p:cNvSpPr>
              <a:spLocks noChangeArrowheads="1"/>
            </p:cNvSpPr>
            <p:nvPr/>
          </p:nvSpPr>
          <p:spPr bwMode="auto">
            <a:xfrm>
              <a:off x="852" y="3281"/>
              <a:ext cx="236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89" name="Oval 89"/>
            <p:cNvSpPr>
              <a:spLocks noChangeArrowheads="1"/>
            </p:cNvSpPr>
            <p:nvPr/>
          </p:nvSpPr>
          <p:spPr bwMode="auto">
            <a:xfrm>
              <a:off x="1457" y="2664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0" name="Oval 90"/>
            <p:cNvSpPr>
              <a:spLocks noChangeArrowheads="1"/>
            </p:cNvSpPr>
            <p:nvPr/>
          </p:nvSpPr>
          <p:spPr bwMode="auto">
            <a:xfrm>
              <a:off x="1121" y="2989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1" name="Text Box 91"/>
            <p:cNvSpPr txBox="1">
              <a:spLocks noChangeArrowheads="1"/>
            </p:cNvSpPr>
            <p:nvPr/>
          </p:nvSpPr>
          <p:spPr bwMode="auto">
            <a:xfrm>
              <a:off x="1787" y="2304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92" name="Text Box 92"/>
            <p:cNvSpPr txBox="1">
              <a:spLocks noChangeArrowheads="1"/>
            </p:cNvSpPr>
            <p:nvPr/>
          </p:nvSpPr>
          <p:spPr bwMode="auto">
            <a:xfrm>
              <a:off x="2057" y="2635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G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8893" name="Text Box 93"/>
            <p:cNvSpPr txBox="1">
              <a:spLocks noChangeArrowheads="1"/>
            </p:cNvSpPr>
            <p:nvPr/>
          </p:nvSpPr>
          <p:spPr bwMode="auto">
            <a:xfrm>
              <a:off x="824" y="3256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av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94" name="Text Box 94"/>
            <p:cNvSpPr txBox="1">
              <a:spLocks noChangeArrowheads="1"/>
            </p:cNvSpPr>
            <p:nvPr/>
          </p:nvSpPr>
          <p:spPr bwMode="auto">
            <a:xfrm>
              <a:off x="1110" y="2970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charset="0"/>
                </a:rPr>
                <a:t>&lt;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95" name="Text Box 95"/>
            <p:cNvSpPr txBox="1">
              <a:spLocks noChangeArrowheads="1"/>
            </p:cNvSpPr>
            <p:nvPr/>
          </p:nvSpPr>
          <p:spPr bwMode="auto">
            <a:xfrm>
              <a:off x="1237" y="3261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t2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896" name="Line 96"/>
            <p:cNvSpPr>
              <a:spLocks noChangeShapeType="1"/>
            </p:cNvSpPr>
            <p:nvPr/>
          </p:nvSpPr>
          <p:spPr bwMode="auto">
            <a:xfrm flipH="1">
              <a:off x="1659" y="3086"/>
              <a:ext cx="168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7" name="Line 97"/>
            <p:cNvSpPr>
              <a:spLocks noChangeShapeType="1"/>
            </p:cNvSpPr>
            <p:nvPr/>
          </p:nvSpPr>
          <p:spPr bwMode="auto">
            <a:xfrm>
              <a:off x="1861" y="3086"/>
              <a:ext cx="202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8" name="Oval 98"/>
            <p:cNvSpPr>
              <a:spLocks noChangeArrowheads="1"/>
            </p:cNvSpPr>
            <p:nvPr/>
          </p:nvSpPr>
          <p:spPr bwMode="auto">
            <a:xfrm>
              <a:off x="1558" y="3281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99" name="Oval 99"/>
            <p:cNvSpPr>
              <a:spLocks noChangeArrowheads="1"/>
            </p:cNvSpPr>
            <p:nvPr/>
          </p:nvSpPr>
          <p:spPr bwMode="auto">
            <a:xfrm>
              <a:off x="1726" y="2989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00" name="Oval 100"/>
            <p:cNvSpPr>
              <a:spLocks noChangeArrowheads="1"/>
            </p:cNvSpPr>
            <p:nvPr/>
          </p:nvSpPr>
          <p:spPr bwMode="auto">
            <a:xfrm>
              <a:off x="1962" y="3408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01" name="Text Box 101"/>
            <p:cNvSpPr txBox="1">
              <a:spLocks noChangeArrowheads="1"/>
            </p:cNvSpPr>
            <p:nvPr/>
          </p:nvSpPr>
          <p:spPr bwMode="auto">
            <a:xfrm>
              <a:off x="1556" y="3267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t3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02" name="Text Box 102"/>
            <p:cNvSpPr txBox="1">
              <a:spLocks noChangeArrowheads="1"/>
            </p:cNvSpPr>
            <p:nvPr/>
          </p:nvSpPr>
          <p:spPr bwMode="auto">
            <a:xfrm>
              <a:off x="1694" y="2987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imes New Roman" charset="0"/>
                </a:rPr>
                <a:t>=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03" name="Text Box 103"/>
            <p:cNvSpPr txBox="1">
              <a:spLocks noChangeArrowheads="1"/>
            </p:cNvSpPr>
            <p:nvPr/>
          </p:nvSpPr>
          <p:spPr bwMode="auto">
            <a:xfrm>
              <a:off x="1920" y="336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t4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04" name="Text Box 104"/>
            <p:cNvSpPr txBox="1">
              <a:spLocks noChangeArrowheads="1"/>
            </p:cNvSpPr>
            <p:nvPr/>
          </p:nvSpPr>
          <p:spPr bwMode="auto">
            <a:xfrm>
              <a:off x="1424" y="2674"/>
              <a:ext cx="3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and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05" name="Text Box 105"/>
            <p:cNvSpPr txBox="1">
              <a:spLocks noChangeArrowheads="1"/>
            </p:cNvSpPr>
            <p:nvPr/>
          </p:nvSpPr>
          <p:spPr bwMode="auto">
            <a:xfrm>
              <a:off x="819" y="3618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t1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06" name="Text Box 106"/>
            <p:cNvSpPr txBox="1">
              <a:spLocks noChangeArrowheads="1"/>
            </p:cNvSpPr>
            <p:nvPr/>
          </p:nvSpPr>
          <p:spPr bwMode="auto">
            <a:xfrm>
              <a:off x="384" y="2352"/>
              <a:ext cx="13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Mutant-deletion</a:t>
              </a:r>
            </a:p>
          </p:txBody>
        </p:sp>
        <p:sp>
          <p:nvSpPr>
            <p:cNvPr id="1228907" name="Text Box 107"/>
            <p:cNvSpPr txBox="1">
              <a:spLocks noChangeArrowheads="1"/>
            </p:cNvSpPr>
            <p:nvPr/>
          </p:nvSpPr>
          <p:spPr bwMode="auto">
            <a:xfrm>
              <a:off x="2448" y="2640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</p:grpSp>
      <p:grpSp>
        <p:nvGrpSpPr>
          <p:cNvPr id="1228950" name="Group 150"/>
          <p:cNvGrpSpPr>
            <a:grpSpLocks/>
          </p:cNvGrpSpPr>
          <p:nvPr/>
        </p:nvGrpSpPr>
        <p:grpSpPr bwMode="auto">
          <a:xfrm>
            <a:off x="4648200" y="3590925"/>
            <a:ext cx="3671888" cy="2581275"/>
            <a:chOff x="2928" y="2262"/>
            <a:chExt cx="2313" cy="1626"/>
          </a:xfrm>
        </p:grpSpPr>
        <p:sp>
          <p:nvSpPr>
            <p:cNvPr id="1228908" name="Line 108"/>
            <p:cNvSpPr>
              <a:spLocks noChangeShapeType="1"/>
            </p:cNvSpPr>
            <p:nvPr/>
          </p:nvSpPr>
          <p:spPr bwMode="auto">
            <a:xfrm>
              <a:off x="4384" y="2394"/>
              <a:ext cx="70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09" name="Line 109"/>
            <p:cNvSpPr>
              <a:spLocks noChangeShapeType="1"/>
            </p:cNvSpPr>
            <p:nvPr/>
          </p:nvSpPr>
          <p:spPr bwMode="auto">
            <a:xfrm>
              <a:off x="4384" y="2394"/>
              <a:ext cx="337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0" name="Line 110"/>
            <p:cNvSpPr>
              <a:spLocks noChangeShapeType="1"/>
            </p:cNvSpPr>
            <p:nvPr/>
          </p:nvSpPr>
          <p:spPr bwMode="auto">
            <a:xfrm flipH="1">
              <a:off x="3711" y="2752"/>
              <a:ext cx="370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1" name="Line 111"/>
            <p:cNvSpPr>
              <a:spLocks noChangeShapeType="1"/>
            </p:cNvSpPr>
            <p:nvPr/>
          </p:nvSpPr>
          <p:spPr bwMode="auto">
            <a:xfrm>
              <a:off x="4081" y="2752"/>
              <a:ext cx="236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2" name="Line 112"/>
            <p:cNvSpPr>
              <a:spLocks noChangeShapeType="1"/>
            </p:cNvSpPr>
            <p:nvPr/>
          </p:nvSpPr>
          <p:spPr bwMode="auto">
            <a:xfrm flipH="1">
              <a:off x="3443" y="3077"/>
              <a:ext cx="2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3" name="Line 113"/>
            <p:cNvSpPr>
              <a:spLocks noChangeShapeType="1"/>
            </p:cNvSpPr>
            <p:nvPr/>
          </p:nvSpPr>
          <p:spPr bwMode="auto">
            <a:xfrm>
              <a:off x="3711" y="3077"/>
              <a:ext cx="168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4" name="Line 114"/>
            <p:cNvSpPr>
              <a:spLocks noChangeShapeType="1"/>
            </p:cNvSpPr>
            <p:nvPr/>
          </p:nvSpPr>
          <p:spPr bwMode="auto">
            <a:xfrm>
              <a:off x="3443" y="3369"/>
              <a:ext cx="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5" name="Line 115"/>
            <p:cNvSpPr>
              <a:spLocks noChangeShapeType="1"/>
            </p:cNvSpPr>
            <p:nvPr/>
          </p:nvSpPr>
          <p:spPr bwMode="auto">
            <a:xfrm flipH="1">
              <a:off x="4048" y="2394"/>
              <a:ext cx="336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6" name="Oval 116"/>
            <p:cNvSpPr>
              <a:spLocks noChangeArrowheads="1"/>
            </p:cNvSpPr>
            <p:nvPr/>
          </p:nvSpPr>
          <p:spPr bwMode="auto">
            <a:xfrm>
              <a:off x="4283" y="229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7" name="Oval 117"/>
            <p:cNvSpPr>
              <a:spLocks noChangeArrowheads="1"/>
            </p:cNvSpPr>
            <p:nvPr/>
          </p:nvSpPr>
          <p:spPr bwMode="auto">
            <a:xfrm>
              <a:off x="3342" y="359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8" name="Oval 118"/>
            <p:cNvSpPr>
              <a:spLocks noChangeArrowheads="1"/>
            </p:cNvSpPr>
            <p:nvPr/>
          </p:nvSpPr>
          <p:spPr bwMode="auto">
            <a:xfrm>
              <a:off x="4955" y="2622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19" name="Oval 119"/>
            <p:cNvSpPr>
              <a:spLocks noChangeArrowheads="1"/>
            </p:cNvSpPr>
            <p:nvPr/>
          </p:nvSpPr>
          <p:spPr bwMode="auto">
            <a:xfrm>
              <a:off x="4586" y="2622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20" name="Oval 120"/>
            <p:cNvSpPr>
              <a:spLocks noChangeArrowheads="1"/>
            </p:cNvSpPr>
            <p:nvPr/>
          </p:nvSpPr>
          <p:spPr bwMode="auto">
            <a:xfrm>
              <a:off x="3745" y="323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21" name="Oval 121"/>
            <p:cNvSpPr>
              <a:spLocks noChangeArrowheads="1"/>
            </p:cNvSpPr>
            <p:nvPr/>
          </p:nvSpPr>
          <p:spPr bwMode="auto">
            <a:xfrm>
              <a:off x="3342" y="3239"/>
              <a:ext cx="236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22" name="Oval 122"/>
            <p:cNvSpPr>
              <a:spLocks noChangeArrowheads="1"/>
            </p:cNvSpPr>
            <p:nvPr/>
          </p:nvSpPr>
          <p:spPr bwMode="auto">
            <a:xfrm>
              <a:off x="3947" y="2622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23" name="Oval 123"/>
            <p:cNvSpPr>
              <a:spLocks noChangeArrowheads="1"/>
            </p:cNvSpPr>
            <p:nvPr/>
          </p:nvSpPr>
          <p:spPr bwMode="auto">
            <a:xfrm>
              <a:off x="3611" y="2947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24" name="Text Box 124"/>
            <p:cNvSpPr txBox="1">
              <a:spLocks noChangeArrowheads="1"/>
            </p:cNvSpPr>
            <p:nvPr/>
          </p:nvSpPr>
          <p:spPr bwMode="auto">
            <a:xfrm>
              <a:off x="4277" y="2262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if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25" name="Text Box 125"/>
            <p:cNvSpPr txBox="1">
              <a:spLocks noChangeArrowheads="1"/>
            </p:cNvSpPr>
            <p:nvPr/>
          </p:nvSpPr>
          <p:spPr bwMode="auto">
            <a:xfrm>
              <a:off x="4547" y="2593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G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8926" name="Text Box 126"/>
            <p:cNvSpPr txBox="1">
              <a:spLocks noChangeArrowheads="1"/>
            </p:cNvSpPr>
            <p:nvPr/>
          </p:nvSpPr>
          <p:spPr bwMode="auto">
            <a:xfrm>
              <a:off x="3314" y="3214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av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27" name="Text Box 127"/>
            <p:cNvSpPr txBox="1">
              <a:spLocks noChangeArrowheads="1"/>
            </p:cNvSpPr>
            <p:nvPr/>
          </p:nvSpPr>
          <p:spPr bwMode="auto">
            <a:xfrm>
              <a:off x="3600" y="2928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charset="0"/>
                </a:rPr>
                <a:t>&lt;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28" name="Text Box 128"/>
            <p:cNvSpPr txBox="1">
              <a:spLocks noChangeArrowheads="1"/>
            </p:cNvSpPr>
            <p:nvPr/>
          </p:nvSpPr>
          <p:spPr bwMode="auto">
            <a:xfrm>
              <a:off x="3727" y="3219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t2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29" name="Line 129"/>
            <p:cNvSpPr>
              <a:spLocks noChangeShapeType="1"/>
            </p:cNvSpPr>
            <p:nvPr/>
          </p:nvSpPr>
          <p:spPr bwMode="auto">
            <a:xfrm flipH="1">
              <a:off x="4149" y="3044"/>
              <a:ext cx="168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0" name="Line 130"/>
            <p:cNvSpPr>
              <a:spLocks noChangeShapeType="1"/>
            </p:cNvSpPr>
            <p:nvPr/>
          </p:nvSpPr>
          <p:spPr bwMode="auto">
            <a:xfrm>
              <a:off x="4351" y="3044"/>
              <a:ext cx="202" cy="325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1" name="Line 131"/>
            <p:cNvSpPr>
              <a:spLocks noChangeShapeType="1"/>
            </p:cNvSpPr>
            <p:nvPr/>
          </p:nvSpPr>
          <p:spPr bwMode="auto">
            <a:xfrm>
              <a:off x="4553" y="3369"/>
              <a:ext cx="0" cy="35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2" name="Oval 132"/>
            <p:cNvSpPr>
              <a:spLocks noChangeArrowheads="1"/>
            </p:cNvSpPr>
            <p:nvPr/>
          </p:nvSpPr>
          <p:spPr bwMode="auto">
            <a:xfrm>
              <a:off x="4452" y="323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3" name="Oval 133"/>
            <p:cNvSpPr>
              <a:spLocks noChangeArrowheads="1"/>
            </p:cNvSpPr>
            <p:nvPr/>
          </p:nvSpPr>
          <p:spPr bwMode="auto">
            <a:xfrm>
              <a:off x="4048" y="3239"/>
              <a:ext cx="235" cy="22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4" name="Oval 134"/>
            <p:cNvSpPr>
              <a:spLocks noChangeArrowheads="1"/>
            </p:cNvSpPr>
            <p:nvPr/>
          </p:nvSpPr>
          <p:spPr bwMode="auto">
            <a:xfrm>
              <a:off x="4216" y="2947"/>
              <a:ext cx="236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5" name="Oval 135"/>
            <p:cNvSpPr>
              <a:spLocks noChangeArrowheads="1"/>
            </p:cNvSpPr>
            <p:nvPr/>
          </p:nvSpPr>
          <p:spPr bwMode="auto">
            <a:xfrm>
              <a:off x="4452" y="3597"/>
              <a:ext cx="235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6" name="Text Box 136"/>
            <p:cNvSpPr txBox="1">
              <a:spLocks noChangeArrowheads="1"/>
            </p:cNvSpPr>
            <p:nvPr/>
          </p:nvSpPr>
          <p:spPr bwMode="auto">
            <a:xfrm>
              <a:off x="4032" y="3600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t3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37" name="Text Box 137"/>
            <p:cNvSpPr txBox="1">
              <a:spLocks noChangeArrowheads="1"/>
            </p:cNvSpPr>
            <p:nvPr/>
          </p:nvSpPr>
          <p:spPr bwMode="auto">
            <a:xfrm>
              <a:off x="4184" y="2945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imes New Roman" charset="0"/>
                </a:rPr>
                <a:t>=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38" name="Text Box 138"/>
            <p:cNvSpPr txBox="1">
              <a:spLocks noChangeArrowheads="1"/>
            </p:cNvSpPr>
            <p:nvPr/>
          </p:nvSpPr>
          <p:spPr bwMode="auto">
            <a:xfrm>
              <a:off x="4388" y="3252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chemeClr val="accent2"/>
                  </a:solidFill>
                  <a:latin typeface="Times New Roman" charset="0"/>
                </a:rPr>
                <a:t>max</a:t>
              </a:r>
              <a:endParaRPr lang="en-US" sz="14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39" name="Text Box 139"/>
            <p:cNvSpPr txBox="1">
              <a:spLocks noChangeArrowheads="1"/>
            </p:cNvSpPr>
            <p:nvPr/>
          </p:nvSpPr>
          <p:spPr bwMode="auto">
            <a:xfrm>
              <a:off x="4410" y="3587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chemeClr val="accent2"/>
                  </a:solidFill>
                  <a:latin typeface="Times New Roman" charset="0"/>
                </a:rPr>
                <a:t>t4</a:t>
              </a:r>
              <a:endParaRPr lang="en-US" sz="20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40" name="Text Box 140"/>
            <p:cNvSpPr txBox="1">
              <a:spLocks noChangeArrowheads="1"/>
            </p:cNvSpPr>
            <p:nvPr/>
          </p:nvSpPr>
          <p:spPr bwMode="auto">
            <a:xfrm>
              <a:off x="3914" y="2632"/>
              <a:ext cx="3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latin typeface="Times New Roman" charset="0"/>
                </a:rPr>
                <a:t>and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41" name="Text Box 141"/>
            <p:cNvSpPr txBox="1">
              <a:spLocks noChangeArrowheads="1"/>
            </p:cNvSpPr>
            <p:nvPr/>
          </p:nvSpPr>
          <p:spPr bwMode="auto">
            <a:xfrm>
              <a:off x="3309" y="3576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latin typeface="Times New Roman" charset="0"/>
                </a:rPr>
                <a:t>t1</a:t>
              </a:r>
              <a:endParaRPr lang="en-US" sz="2000">
                <a:latin typeface="Times New Roman" charset="0"/>
              </a:endParaRPr>
            </a:p>
          </p:txBody>
        </p:sp>
        <p:sp>
          <p:nvSpPr>
            <p:cNvPr id="1228942" name="Text Box 142"/>
            <p:cNvSpPr txBox="1">
              <a:spLocks noChangeArrowheads="1"/>
            </p:cNvSpPr>
            <p:nvPr/>
          </p:nvSpPr>
          <p:spPr bwMode="auto">
            <a:xfrm>
              <a:off x="2928" y="2352"/>
              <a:ext cx="13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0">
                  <a:latin typeface="Times New Roman" charset="0"/>
                </a:rPr>
                <a:t>Mutant-addition</a:t>
              </a:r>
            </a:p>
          </p:txBody>
        </p:sp>
        <p:sp>
          <p:nvSpPr>
            <p:cNvPr id="1228943" name="Text Box 143"/>
            <p:cNvSpPr txBox="1">
              <a:spLocks noChangeArrowheads="1"/>
            </p:cNvSpPr>
            <p:nvPr/>
          </p:nvSpPr>
          <p:spPr bwMode="auto">
            <a:xfrm>
              <a:off x="4938" y="2598"/>
              <a:ext cx="3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0">
                  <a:solidFill>
                    <a:srgbClr val="006600"/>
                  </a:solidFill>
                  <a:latin typeface="Times New Roman" charset="0"/>
                </a:rPr>
                <a:t>R</a:t>
              </a:r>
              <a:endParaRPr lang="en-US" sz="2000">
                <a:solidFill>
                  <a:srgbClr val="006600"/>
                </a:solidFill>
                <a:latin typeface="Times New Roman" charset="0"/>
              </a:endParaRPr>
            </a:p>
          </p:txBody>
        </p:sp>
        <p:sp>
          <p:nvSpPr>
            <p:cNvPr id="1228944" name="Text Box 144"/>
            <p:cNvSpPr txBox="1">
              <a:spLocks noChangeArrowheads="1"/>
            </p:cNvSpPr>
            <p:nvPr/>
          </p:nvSpPr>
          <p:spPr bwMode="auto">
            <a:xfrm>
              <a:off x="3984" y="3264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chemeClr val="accent2"/>
                  </a:solidFill>
                  <a:latin typeface="Times New Roman" charset="0"/>
                </a:rPr>
                <a:t>max</a:t>
              </a:r>
              <a:endParaRPr lang="en-US" sz="1400">
                <a:solidFill>
                  <a:schemeClr val="accent2"/>
                </a:solidFill>
                <a:latin typeface="Times New Roman" charset="0"/>
              </a:endParaRPr>
            </a:p>
          </p:txBody>
        </p:sp>
        <p:sp>
          <p:nvSpPr>
            <p:cNvPr id="1228945" name="Line 145"/>
            <p:cNvSpPr>
              <a:spLocks noChangeShapeType="1"/>
            </p:cNvSpPr>
            <p:nvPr/>
          </p:nvSpPr>
          <p:spPr bwMode="auto">
            <a:xfrm>
              <a:off x="4176" y="3456"/>
              <a:ext cx="0" cy="26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46" name="Oval 146"/>
            <p:cNvSpPr>
              <a:spLocks noChangeArrowheads="1"/>
            </p:cNvSpPr>
            <p:nvPr/>
          </p:nvSpPr>
          <p:spPr bwMode="auto">
            <a:xfrm>
              <a:off x="4032" y="364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HVL-Mutation: </a:t>
            </a:r>
            <a:r>
              <a:rPr lang="en-US" dirty="0" smtClean="0"/>
              <a:t> substitution</a:t>
            </a:r>
            <a:r>
              <a:rPr lang="en-US" dirty="0"/>
              <a:t>, deletion, insertion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Nuts and Bolts GP Design</a:t>
            </a:r>
            <a:endParaRPr lang="en-US" b="1" dirty="0"/>
          </a:p>
        </p:txBody>
      </p:sp>
      <p:sp>
        <p:nvSpPr>
          <p:cNvPr id="152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46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Initialization</a:t>
            </a:r>
          </a:p>
        </p:txBody>
      </p:sp>
      <p:sp>
        <p:nvSpPr>
          <p:cNvPr id="123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Fill population with random expressions</a:t>
            </a:r>
          </a:p>
          <a:p>
            <a:pPr lvl="1"/>
            <a:r>
              <a:rPr lang="en-US" sz="1800" dirty="0"/>
              <a:t>Create a </a:t>
            </a:r>
            <a:r>
              <a:rPr lang="en-US" sz="1800" dirty="0" smtClean="0"/>
              <a:t>function set </a:t>
            </a:r>
            <a:r>
              <a:rPr lang="en-US" sz="1800" dirty="0" smtClean="0">
                <a:latin typeface="Symbol" charset="2"/>
                <a:cs typeface="Symbol" charset="2"/>
              </a:rPr>
              <a:t>F</a:t>
            </a:r>
            <a:r>
              <a:rPr lang="en-US" sz="1800" dirty="0" smtClean="0"/>
              <a:t> and </a:t>
            </a:r>
            <a:r>
              <a:rPr lang="en-US" sz="1800" dirty="0"/>
              <a:t>a corresponding </a:t>
            </a:r>
            <a:r>
              <a:rPr lang="en-US" sz="1800" dirty="0" smtClean="0"/>
              <a:t>function-</a:t>
            </a:r>
            <a:r>
              <a:rPr lang="en-US" sz="1800" dirty="0" err="1" smtClean="0"/>
              <a:t>arity</a:t>
            </a:r>
            <a:r>
              <a:rPr lang="en-US" sz="1800" dirty="0" smtClean="0"/>
              <a:t> set</a:t>
            </a:r>
            <a:endParaRPr lang="en-US" sz="1800" dirty="0"/>
          </a:p>
          <a:p>
            <a:pPr lvl="1"/>
            <a:r>
              <a:rPr lang="en-US" sz="1800" dirty="0"/>
              <a:t>Create an </a:t>
            </a:r>
            <a:r>
              <a:rPr lang="en-US" sz="1800" dirty="0" smtClean="0"/>
              <a:t>terminal set </a:t>
            </a:r>
            <a:r>
              <a:rPr lang="en-US" sz="1800" dirty="0"/>
              <a:t>(</a:t>
            </a:r>
            <a:r>
              <a:rPr lang="en-US" sz="1800" dirty="0" err="1"/>
              <a:t>arg</a:t>
            </a:r>
            <a:r>
              <a:rPr lang="en-US" sz="1800" dirty="0"/>
              <a:t>-count = 0</a:t>
            </a:r>
            <a:r>
              <a:rPr lang="en-US" sz="1800" dirty="0" smtClean="0"/>
              <a:t>), </a:t>
            </a:r>
            <a:r>
              <a:rPr lang="en-US" sz="1800" dirty="0" smtClean="0">
                <a:latin typeface="Symbol" charset="2"/>
                <a:cs typeface="Symbol" charset="2"/>
              </a:rPr>
              <a:t>T</a:t>
            </a:r>
            <a:endParaRPr lang="en-US" sz="1800" dirty="0">
              <a:latin typeface="Symbol" charset="2"/>
              <a:cs typeface="Symbol" charset="2"/>
            </a:endParaRPr>
          </a:p>
          <a:p>
            <a:pPr lvl="1"/>
            <a:r>
              <a:rPr lang="en-US" sz="1800" dirty="0"/>
              <a:t>draw from F</a:t>
            </a:r>
            <a:r>
              <a:rPr lang="en-US" sz="1800" dirty="0" smtClean="0"/>
              <a:t> </a:t>
            </a:r>
            <a:r>
              <a:rPr lang="en-US" sz="1800" dirty="0"/>
              <a:t>with replacement and recursively enumerate </a:t>
            </a:r>
            <a:r>
              <a:rPr lang="en-US" sz="1800" dirty="0" smtClean="0"/>
              <a:t>its argument </a:t>
            </a:r>
            <a:r>
              <a:rPr lang="en-US" sz="1800" dirty="0"/>
              <a:t>list by additional draws from </a:t>
            </a:r>
            <a:r>
              <a:rPr lang="en-US" sz="1800" dirty="0" smtClean="0">
                <a:latin typeface="Symbol" charset="2"/>
                <a:cs typeface="Symbol" charset="2"/>
              </a:rPr>
              <a:t>F</a:t>
            </a:r>
            <a:r>
              <a:rPr lang="en-US" sz="1800" dirty="0" smtClean="0"/>
              <a:t> U </a:t>
            </a:r>
            <a:r>
              <a:rPr lang="en-US" sz="1800" dirty="0" smtClean="0">
                <a:latin typeface="Symbol" charset="2"/>
                <a:cs typeface="Symbol" charset="2"/>
              </a:rPr>
              <a:t>T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/>
              <a:t>Recursion ends at draw of </a:t>
            </a:r>
            <a:r>
              <a:rPr lang="en-US" sz="1800" dirty="0" smtClean="0"/>
              <a:t>a terminal</a:t>
            </a:r>
            <a:endParaRPr lang="en-US" sz="1800" dirty="0"/>
          </a:p>
          <a:p>
            <a:pPr lvl="1"/>
            <a:r>
              <a:rPr lang="en-US" sz="1800" dirty="0"/>
              <a:t>requires closure and/or typing</a:t>
            </a:r>
          </a:p>
          <a:p>
            <a:r>
              <a:rPr lang="en-US" sz="2000" dirty="0"/>
              <a:t>maximum tree height parameter</a:t>
            </a:r>
          </a:p>
          <a:p>
            <a:pPr lvl="1"/>
            <a:r>
              <a:rPr lang="en-US" sz="1800" dirty="0"/>
              <a:t>At max-height-1, draw from </a:t>
            </a:r>
            <a:r>
              <a:rPr lang="en-US" sz="1800" dirty="0" smtClean="0">
                <a:latin typeface="Symbol" charset="2"/>
                <a:cs typeface="Symbol" charset="2"/>
              </a:rPr>
              <a:t>T </a:t>
            </a:r>
            <a:r>
              <a:rPr lang="en-US" sz="1800" dirty="0" smtClean="0"/>
              <a:t>only</a:t>
            </a:r>
            <a:endParaRPr lang="en-US" sz="1800" dirty="0"/>
          </a:p>
          <a:p>
            <a:r>
              <a:rPr lang="ja-JP" altLang="en-US" sz="2000" dirty="0"/>
              <a:t>“</a:t>
            </a:r>
            <a:r>
              <a:rPr lang="en-US" sz="2000" dirty="0"/>
              <a:t>ramped half-half</a:t>
            </a:r>
            <a:r>
              <a:rPr lang="ja-JP" altLang="en-US" sz="2000" dirty="0"/>
              <a:t>”</a:t>
            </a:r>
            <a:r>
              <a:rPr lang="en-US" sz="2000" dirty="0"/>
              <a:t> method ensures diversity</a:t>
            </a:r>
          </a:p>
          <a:p>
            <a:pPr lvl="1"/>
            <a:r>
              <a:rPr lang="en-US" sz="1800" dirty="0"/>
              <a:t>equal quantities of trees of each height</a:t>
            </a:r>
            <a:r>
              <a:rPr lang="en-US" sz="1400" dirty="0"/>
              <a:t> </a:t>
            </a:r>
          </a:p>
          <a:p>
            <a:pPr lvl="1"/>
            <a:r>
              <a:rPr lang="en-US" sz="1800" dirty="0"/>
              <a:t>half of height</a:t>
            </a:r>
            <a:r>
              <a:rPr lang="ja-JP" altLang="en-US" sz="1800" dirty="0"/>
              <a:t>’</a:t>
            </a:r>
            <a:r>
              <a:rPr lang="en-US" sz="1800" dirty="0"/>
              <a:t>s trees are full</a:t>
            </a:r>
          </a:p>
          <a:p>
            <a:pPr lvl="2"/>
            <a:r>
              <a:rPr lang="en-US" sz="1600" dirty="0"/>
              <a:t>For full tree, only draw from </a:t>
            </a:r>
            <a:r>
              <a:rPr lang="en-US" sz="1600" dirty="0" smtClean="0"/>
              <a:t>terminals at </a:t>
            </a:r>
            <a:r>
              <a:rPr lang="en-US" sz="1600" dirty="0"/>
              <a:t>max-height-1</a:t>
            </a:r>
          </a:p>
          <a:p>
            <a:pPr lvl="1"/>
            <a:endParaRPr lang="en-US" sz="1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Nuts and Bolts GP Design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62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94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a </a:t>
            </a:r>
            <a:r>
              <a:rPr lang="en-US" dirty="0" smtClean="0"/>
              <a:t>Expression’s </a:t>
            </a:r>
            <a:r>
              <a:rPr lang="en-US" dirty="0"/>
              <a:t>Fitness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838200"/>
            <a:ext cx="83439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One test case: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Execute the expression with the problem decision variables (</a:t>
            </a:r>
            <a:r>
              <a:rPr lang="en-US" sz="1800" dirty="0" err="1"/>
              <a:t>ie</a:t>
            </a:r>
            <a:r>
              <a:rPr lang="en-US" sz="1800" dirty="0"/>
              <a:t> </a:t>
            </a:r>
            <a:r>
              <a:rPr lang="en-US" sz="1800" dirty="0" smtClean="0"/>
              <a:t>terminals) </a:t>
            </a:r>
            <a:r>
              <a:rPr lang="en-US" sz="1800" dirty="0"/>
              <a:t>bound to </a:t>
            </a:r>
            <a:r>
              <a:rPr lang="en-US" sz="1800" dirty="0" smtClean="0"/>
              <a:t>input values </a:t>
            </a:r>
            <a:r>
              <a:rPr lang="en-US" sz="1800" dirty="0"/>
              <a:t>and </a:t>
            </a:r>
            <a:r>
              <a:rPr lang="en-US" sz="1800" dirty="0" smtClean="0"/>
              <a:t>initialize side </a:t>
            </a:r>
            <a:r>
              <a:rPr lang="en-US" sz="1800" dirty="0"/>
              <a:t>effect </a:t>
            </a:r>
            <a:r>
              <a:rPr lang="en-US" sz="1800" dirty="0" smtClean="0"/>
              <a:t>values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Designate the </a:t>
            </a:r>
            <a:r>
              <a:rPr lang="ja-JP" altLang="en-US" sz="1800" dirty="0"/>
              <a:t>“</a:t>
            </a:r>
            <a:r>
              <a:rPr lang="en-US" sz="1800" dirty="0"/>
              <a:t>result</a:t>
            </a:r>
            <a:r>
              <a:rPr lang="ja-JP" altLang="en-US" sz="1800" dirty="0"/>
              <a:t>”</a:t>
            </a:r>
            <a:r>
              <a:rPr lang="en-US" sz="1800" dirty="0"/>
              <a:t> of the expression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Measure the error between the correct output values for the inputs and the </a:t>
            </a:r>
            <a:r>
              <a:rPr lang="en-US" sz="2000" dirty="0" smtClean="0"/>
              <a:t>result of </a:t>
            </a:r>
            <a:r>
              <a:rPr lang="en-US" sz="2000" dirty="0"/>
              <a:t>the expression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Final output may be side effect variables, or return value of expression</a:t>
            </a:r>
          </a:p>
          <a:p>
            <a:pPr lvl="1">
              <a:lnSpc>
                <a:spcPct val="90000"/>
              </a:lnSpc>
            </a:pPr>
            <a:r>
              <a:rPr lang="en-US" sz="1800" dirty="0" err="1"/>
              <a:t>Eg</a:t>
            </a:r>
            <a:r>
              <a:rPr lang="en-US" sz="1800" dirty="0"/>
              <a:t>. Examine </a:t>
            </a:r>
            <a:r>
              <a:rPr lang="en-US" sz="1800" dirty="0" smtClean="0"/>
              <a:t>expression result and expected result for regression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 err="1"/>
              <a:t>Eg</a:t>
            </a:r>
            <a:r>
              <a:rPr lang="en-US" sz="1800" dirty="0"/>
              <a:t>. the heuristic in a compilation, run the binary with different inputs and measure how fast they ran.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EG, Configure a circuit from the genome, test the circuit with an input signal and measure response </a:t>
            </a:r>
            <a:r>
              <a:rPr lang="en-US" sz="1800" dirty="0" err="1"/>
              <a:t>vs</a:t>
            </a:r>
            <a:r>
              <a:rPr lang="en-US" sz="1800" dirty="0"/>
              <a:t> desired response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Usually have more than one test case but cannot enumerate them all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rational design to create incrementally more difficult test cases (</a:t>
            </a:r>
            <a:r>
              <a:rPr lang="en-US" sz="1800" dirty="0" err="1"/>
              <a:t>eg</a:t>
            </a:r>
            <a:r>
              <a:rPr lang="en-US" sz="1800" dirty="0"/>
              <a:t> block stacking)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</a:t>
            </a:r>
            <a:r>
              <a:rPr lang="en-US" sz="1800" dirty="0" smtClean="0"/>
              <a:t>representative data for regression, program synthesis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Nuts and Bolts GP Design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899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9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my GP system execute an expression?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Answer: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uses an external, built-in interpreter </a:t>
            </a:r>
          </a:p>
          <a:p>
            <a:pPr marL="857250" lvl="1" indent="-457200"/>
            <a:r>
              <a:rPr lang="en-US" dirty="0" smtClean="0"/>
              <a:t>Lisp GP system calls LISP interpreter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compiles and executes the compilation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includes its own interpreter and uses that</a:t>
            </a:r>
          </a:p>
          <a:p>
            <a:pPr marL="857250" lvl="1" indent="-457200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PonyGP.py</a:t>
            </a:r>
            <a:r>
              <a:rPr lang="en-US" dirty="0" smtClean="0"/>
              <a:t>  (</a:t>
            </a:r>
            <a:r>
              <a:rPr lang="en-US" dirty="0" err="1" smtClean="0"/>
              <a:t>flexgp</a:t>
            </a:r>
            <a:r>
              <a:rPr lang="en-US" dirty="0" smtClean="0"/>
              <a:t> web site)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30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Lisp GP system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None/>
            </a:pPr>
            <a:r>
              <a:rPr lang="en-US" dirty="0" smtClean="0"/>
              <a:t>A Lisp GP system is a large set of functions which are interpreted by evaluating the entry function</a:t>
            </a:r>
          </a:p>
          <a:p>
            <a:pPr lvl="1"/>
            <a:r>
              <a:rPr lang="en-US" dirty="0" smtClean="0"/>
              <a:t>Some are definitions of primitives you write!</a:t>
            </a:r>
          </a:p>
          <a:p>
            <a:pPr lvl="2"/>
            <a:r>
              <a:rPr lang="en-US" dirty="0" smtClean="0"/>
              <a:t> (</a:t>
            </a:r>
            <a:r>
              <a:rPr lang="en-US" dirty="0" err="1" smtClean="0"/>
              <a:t>defun</a:t>
            </a:r>
            <a:r>
              <a:rPr lang="en-US" dirty="0" smtClean="0"/>
              <a:t> div  …)</a:t>
            </a:r>
          </a:p>
          <a:p>
            <a:pPr lvl="1"/>
            <a:r>
              <a:rPr lang="en-US" dirty="0" smtClean="0"/>
              <a:t>Rest is software logic of an evolutionary algorithm</a:t>
            </a:r>
            <a:endParaRPr lang="en-US" dirty="0"/>
          </a:p>
          <a:p>
            <a:pPr marL="457200" indent="-457200">
              <a:buNone/>
            </a:pPr>
            <a:r>
              <a:rPr lang="en-US" dirty="0" smtClean="0"/>
              <a:t>Any GP system has a set of functions that are pre-defined (by compilation or interpretation) for use as primitives</a:t>
            </a:r>
          </a:p>
          <a:p>
            <a:pPr marL="457200" indent="-457200">
              <a:buNone/>
            </a:pPr>
            <a:r>
              <a:rPr lang="en-US" dirty="0"/>
              <a:t>	</a:t>
            </a:r>
            <a:r>
              <a:rPr lang="en-US" dirty="0" smtClean="0"/>
              <a:t>also has software logic that handles </a:t>
            </a:r>
          </a:p>
          <a:p>
            <a:pPr lvl="1"/>
            <a:r>
              <a:rPr lang="en-US" dirty="0" smtClean="0"/>
              <a:t>Population initialization, iteration, selection, breeding, replacement</a:t>
            </a:r>
          </a:p>
          <a:p>
            <a:pPr marL="457200" indent="-457200">
              <a:buNone/>
            </a:pPr>
            <a:r>
              <a:rPr lang="en-US" dirty="0" smtClean="0"/>
              <a:t>GP expressions are first class objects in LISP so the GP software logic can manipulate them as data as well as have the interpreter read and evaluate them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GP Evolves Executable Expressions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64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Details When Trying to Solve a Problem with GP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Assure </a:t>
            </a:r>
            <a:r>
              <a:rPr lang="en-US" i="1" dirty="0" smtClean="0"/>
              <a:t>sufficiency</a:t>
            </a:r>
          </a:p>
          <a:p>
            <a:pPr lvl="1"/>
            <a:r>
              <a:rPr lang="en-US" dirty="0" smtClean="0"/>
              <a:t>Make sure a solution can be plausibly expressed when choosing your primitive set</a:t>
            </a:r>
          </a:p>
          <a:p>
            <a:pPr lvl="2"/>
            <a:r>
              <a:rPr lang="en-US" dirty="0"/>
              <a:t>Functions must be wisely chosen but not too </a:t>
            </a:r>
            <a:r>
              <a:rPr lang="en-US" dirty="0" smtClean="0"/>
              <a:t>complex</a:t>
            </a:r>
          </a:p>
          <a:p>
            <a:pPr lvl="2"/>
            <a:r>
              <a:rPr lang="en-US" dirty="0" smtClean="0"/>
              <a:t>General primitives: arithmetic</a:t>
            </a:r>
            <a:r>
              <a:rPr lang="en-US" dirty="0"/>
              <a:t>, </a:t>
            </a:r>
            <a:r>
              <a:rPr lang="en-US" dirty="0" err="1"/>
              <a:t>boolean</a:t>
            </a:r>
            <a:r>
              <a:rPr lang="en-US" dirty="0"/>
              <a:t>, condition, iteration, assignment</a:t>
            </a:r>
          </a:p>
          <a:p>
            <a:pPr lvl="2"/>
            <a:r>
              <a:rPr lang="en-US" dirty="0" smtClean="0"/>
              <a:t>Problem specific primitives</a:t>
            </a:r>
          </a:p>
          <a:p>
            <a:pPr lvl="1"/>
            <a:r>
              <a:rPr lang="en-US" dirty="0" smtClean="0"/>
              <a:t>Can you </a:t>
            </a:r>
            <a:r>
              <a:rPr lang="en-US" dirty="0" err="1" smtClean="0"/>
              <a:t>handcode</a:t>
            </a:r>
            <a:r>
              <a:rPr lang="en-US" dirty="0" smtClean="0"/>
              <a:t> a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solution?</a:t>
            </a:r>
          </a:p>
          <a:p>
            <a:pPr lvl="1"/>
            <a:r>
              <a:rPr lang="en-US" dirty="0" smtClean="0"/>
              <a:t>Balance flexibility with search space size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r>
              <a:rPr lang="en-US" dirty="0" smtClean="0"/>
              <a:t>Assure </a:t>
            </a:r>
            <a:r>
              <a:rPr lang="en-US" i="1" dirty="0" smtClean="0"/>
              <a:t>closure</a:t>
            </a:r>
          </a:p>
          <a:p>
            <a:pPr lvl="1"/>
            <a:r>
              <a:rPr lang="en-US" dirty="0" smtClean="0"/>
              <a:t>Design functions with wrappers that accept any type of argument</a:t>
            </a:r>
          </a:p>
          <a:p>
            <a:pPr lvl="1"/>
            <a:r>
              <a:rPr lang="en-US" dirty="0" smtClean="0"/>
              <a:t>Often types will  semantically clash…need to have a way of dealing with this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GP Evolves Executable Expressions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73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 Preparatory Steps</a:t>
            </a:r>
          </a:p>
        </p:txBody>
      </p:sp>
      <p:sp>
        <p:nvSpPr>
          <p:cNvPr id="136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Assume we have a GP system with internal expression evaluator.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en-US" dirty="0" smtClean="0"/>
              <a:t>Decide </a:t>
            </a:r>
            <a:r>
              <a:rPr lang="en-US" dirty="0"/>
              <a:t>upon </a:t>
            </a:r>
            <a:r>
              <a:rPr lang="en-US" dirty="0" smtClean="0"/>
              <a:t>functions and terminals</a:t>
            </a:r>
          </a:p>
          <a:p>
            <a:pPr marL="857250" lvl="1" indent="-457200"/>
            <a:r>
              <a:rPr lang="en-US" dirty="0" smtClean="0"/>
              <a:t>Terminals bind to decision variables in problem (or constants)</a:t>
            </a:r>
          </a:p>
          <a:p>
            <a:pPr marL="857250" lvl="1" indent="-457200"/>
            <a:r>
              <a:rPr lang="en-US" dirty="0" smtClean="0"/>
              <a:t>Combinatorial expression space defines the search space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up the fitness </a:t>
            </a:r>
            <a:r>
              <a:rPr lang="en-US" dirty="0" smtClean="0"/>
              <a:t>function</a:t>
            </a:r>
          </a:p>
          <a:p>
            <a:pPr marL="857250" lvl="1" indent="-457200"/>
            <a:r>
              <a:rPr lang="en-US" dirty="0" smtClean="0"/>
              <a:t>Translation of problem goal to GP goal</a:t>
            </a:r>
          </a:p>
          <a:p>
            <a:pPr marL="857250" lvl="1" indent="-457200"/>
            <a:r>
              <a:rPr lang="en-US" dirty="0" smtClean="0"/>
              <a:t>Minimization </a:t>
            </a:r>
            <a:r>
              <a:rPr lang="en-US" dirty="0"/>
              <a:t>of error between desired and </a:t>
            </a:r>
            <a:r>
              <a:rPr lang="en-US" dirty="0" smtClean="0"/>
              <a:t>evolved expression when executed</a:t>
            </a:r>
            <a:endParaRPr lang="en-US" dirty="0"/>
          </a:p>
          <a:p>
            <a:pPr marL="857250" lvl="1" indent="-457200"/>
            <a:r>
              <a:rPr lang="en-US" dirty="0"/>
              <a:t>Maximization of a problem based </a:t>
            </a:r>
            <a:r>
              <a:rPr lang="en-US" dirty="0" smtClean="0"/>
              <a:t>score</a:t>
            </a:r>
            <a:endParaRPr lang="en-US" dirty="0"/>
          </a:p>
          <a:p>
            <a:pPr marL="457200" indent="-457200">
              <a:buFont typeface="Arial" charset="0"/>
              <a:buAutoNum type="arabicPeriod"/>
            </a:pPr>
            <a:r>
              <a:rPr lang="en-US" dirty="0"/>
              <a:t>Decide upon run </a:t>
            </a:r>
            <a:r>
              <a:rPr lang="en-US" dirty="0" smtClean="0"/>
              <a:t>parameters</a:t>
            </a:r>
          </a:p>
          <a:p>
            <a:pPr marL="857250" lvl="1" indent="-457200"/>
            <a:r>
              <a:rPr lang="en-US" dirty="0" smtClean="0"/>
              <a:t>Population size is most important with </a:t>
            </a:r>
            <a:r>
              <a:rPr lang="en-US" dirty="0" err="1" smtClean="0"/>
              <a:t>num_generations</a:t>
            </a:r>
            <a:endParaRPr lang="en-US" dirty="0" smtClean="0"/>
          </a:p>
          <a:p>
            <a:pPr marL="1257300" lvl="2" indent="-457200"/>
            <a:r>
              <a:rPr lang="en-US" dirty="0" smtClean="0"/>
              <a:t>Budget driven or resource driven</a:t>
            </a:r>
          </a:p>
          <a:p>
            <a:pPr marL="857250" lvl="1" indent="-457200"/>
            <a:r>
              <a:rPr lang="en-US" dirty="0" smtClean="0"/>
              <a:t>GP is robust to many other parameter choices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dirty="0" smtClean="0"/>
              <a:t>Determine a halt criteria and result to be returned</a:t>
            </a:r>
          </a:p>
          <a:p>
            <a:pPr marL="857250" lvl="1" indent="-457200"/>
            <a:r>
              <a:rPr lang="en-US" dirty="0" smtClean="0"/>
              <a:t>Maximum number of fitness evaluations</a:t>
            </a:r>
          </a:p>
          <a:p>
            <a:pPr marL="857250" lvl="1" indent="-457200"/>
            <a:r>
              <a:rPr lang="en-US" dirty="0" smtClean="0"/>
              <a:t>Time</a:t>
            </a:r>
          </a:p>
          <a:p>
            <a:pPr marL="857250" lvl="1" indent="-457200"/>
            <a:r>
              <a:rPr lang="en-US" dirty="0" smtClean="0"/>
              <a:t>Minimum acceptable error</a:t>
            </a:r>
          </a:p>
          <a:p>
            <a:pPr marL="857250" lvl="1" indent="-457200"/>
            <a:r>
              <a:rPr lang="en-US" dirty="0" smtClean="0"/>
              <a:t>Good enough solution (satisficing)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Nuts and Bolts GP Design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3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PonyGP</a:t>
            </a:r>
            <a:r>
              <a:rPr lang="en-US" dirty="0" smtClean="0"/>
              <a:t>: a Python GP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ponyGP.py</a:t>
            </a:r>
            <a:r>
              <a:rPr lang="en-US" dirty="0"/>
              <a:t>  https://</a:t>
            </a:r>
            <a:r>
              <a:rPr lang="en-US" dirty="0" err="1"/>
              <a:t>flexgp.github.io</a:t>
            </a:r>
            <a:r>
              <a:rPr lang="en-US" dirty="0"/>
              <a:t>/</a:t>
            </a:r>
            <a:r>
              <a:rPr lang="en-US" dirty="0" err="1"/>
              <a:t>pony_gp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 smtClean="0"/>
              <a:t>Available from </a:t>
            </a: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u="sng" dirty="0">
                <a:hlinkClick r:id="rId2"/>
              </a:rPr>
              <a:t>https://github.com/flexgp/</a:t>
            </a:r>
            <a:r>
              <a:rPr lang="en-US" u="sng" dirty="0" smtClean="0">
                <a:hlinkClick r:id="rId2"/>
              </a:rPr>
              <a:t>pony_gp</a:t>
            </a:r>
            <a:endParaRPr lang="en-US" u="sng" dirty="0" smtClean="0"/>
          </a:p>
          <a:p>
            <a:r>
              <a:rPr lang="en-US" dirty="0"/>
              <a:t>Example solves symbolic regression with a set of fitness cases in a CSV file that is split into training and test. </a:t>
            </a:r>
          </a:p>
          <a:p>
            <a:pPr lvl="1"/>
            <a:r>
              <a:rPr lang="en-US" dirty="0"/>
              <a:t>The specific function is x0^2 + x1^2=y</a:t>
            </a:r>
          </a:p>
          <a:p>
            <a:r>
              <a:rPr lang="en-US" dirty="0" smtClean="0"/>
              <a:t>This code has </a:t>
            </a:r>
          </a:p>
          <a:p>
            <a:pPr lvl="1"/>
            <a:r>
              <a:rPr lang="en-US" dirty="0" smtClean="0"/>
              <a:t>elitism </a:t>
            </a:r>
            <a:r>
              <a:rPr lang="en-US" dirty="0"/>
              <a:t>option  (handled </a:t>
            </a:r>
            <a:r>
              <a:rPr lang="en-US" dirty="0" smtClean="0"/>
              <a:t>in </a:t>
            </a:r>
            <a:r>
              <a:rPr lang="en-US" dirty="0" err="1" smtClean="0"/>
              <a:t>generational_replacement</a:t>
            </a:r>
            <a:r>
              <a:rPr lang="en-US" dirty="0" smtClean="0"/>
              <a:t> </a:t>
            </a:r>
            <a:r>
              <a:rPr lang="en-US" dirty="0"/>
              <a:t>function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randomized </a:t>
            </a:r>
            <a:r>
              <a:rPr lang="en-US" dirty="0"/>
              <a:t>full and grow half-half initialization  (full </a:t>
            </a:r>
            <a:r>
              <a:rPr lang="en-US" dirty="0" smtClean="0"/>
              <a:t>as option too</a:t>
            </a:r>
            <a:r>
              <a:rPr lang="en-US" dirty="0"/>
              <a:t>)</a:t>
            </a:r>
          </a:p>
          <a:p>
            <a:pPr lvl="1"/>
            <a:r>
              <a:rPr lang="fr-FR" dirty="0" err="1" smtClean="0"/>
              <a:t>tournament</a:t>
            </a:r>
            <a:r>
              <a:rPr lang="fr-FR" dirty="0" smtClean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en-US" dirty="0" err="1" smtClean="0"/>
              <a:t>subtree_crossover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subtree_mutation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basic population per generation </a:t>
            </a:r>
            <a:r>
              <a:rPr lang="en-US" dirty="0" smtClean="0"/>
              <a:t>report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ocumentation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function "evaluate" which interprets the symbols and trees/genome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definitions of symbols which programmer </a:t>
            </a:r>
            <a:r>
              <a:rPr lang="en-US" dirty="0" smtClean="0">
                <a:solidFill>
                  <a:srgbClr val="FF0000"/>
                </a:solidFill>
              </a:rPr>
              <a:t>updates (</a:t>
            </a:r>
            <a:r>
              <a:rPr lang="en-US" dirty="0" err="1" smtClean="0">
                <a:solidFill>
                  <a:srgbClr val="FF0000"/>
                </a:solidFill>
              </a:rPr>
              <a:t>get_symbols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319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GP Algorithm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828800" y="6400800"/>
            <a:ext cx="5486400" cy="381000"/>
          </a:xfrm>
        </p:spPr>
        <p:txBody>
          <a:bodyPr/>
          <a:lstStyle/>
          <a:p>
            <a:r>
              <a:rPr lang="en-US" b="1" dirty="0" smtClean="0"/>
              <a:t>Nuts and Bolts GP Design - Summary</a:t>
            </a:r>
            <a:endParaRPr lang="en-US" b="1" dirty="0"/>
          </a:p>
        </p:txBody>
      </p:sp>
      <p:sp>
        <p:nvSpPr>
          <p:cNvPr id="1222659" name="Text Box 3"/>
          <p:cNvSpPr txBox="1">
            <a:spLocks noChangeArrowheads="1"/>
          </p:cNvSpPr>
          <p:nvPr/>
        </p:nvSpPr>
        <p:spPr bwMode="auto">
          <a:xfrm>
            <a:off x="914400" y="914400"/>
            <a:ext cx="7620000" cy="563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Begin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pop = random programs from a   set of operators and operands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repeat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execute each program in pop with each set of inputs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measure each program</a:t>
            </a:r>
            <a:r>
              <a:rPr lang="ja-JP" altLang="en-US" sz="2000" b="0" dirty="0">
                <a:latin typeface="Arial"/>
              </a:rPr>
              <a:t>’</a:t>
            </a:r>
            <a:r>
              <a:rPr lang="en-US" sz="2000" b="0" dirty="0">
                <a:latin typeface="Times" charset="0"/>
              </a:rPr>
              <a:t>s fitness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repeat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	select 2 parents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	copy 2 offspring from parents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		crossover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		mutate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	add to new-pop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until pop-size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pop = new-pop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until max-generation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	or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	        adequate program found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b="0" dirty="0">
                <a:latin typeface="Times" charset="0"/>
              </a:rPr>
              <a:t>End</a:t>
            </a:r>
          </a:p>
        </p:txBody>
      </p:sp>
      <p:sp>
        <p:nvSpPr>
          <p:cNvPr id="1222665" name="Text Box 9"/>
          <p:cNvSpPr txBox="1">
            <a:spLocks noChangeArrowheads="1"/>
          </p:cNvSpPr>
          <p:nvPr/>
        </p:nvSpPr>
        <p:spPr bwMode="auto">
          <a:xfrm>
            <a:off x="3429000" y="920750"/>
            <a:ext cx="1543050" cy="3794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Helvetica" charset="0"/>
              </a:rPr>
              <a:t>Grow or Full</a:t>
            </a:r>
            <a:endParaRPr lang="en-US">
              <a:latin typeface="Helvetica" charset="0"/>
            </a:endParaRPr>
          </a:p>
        </p:txBody>
      </p:sp>
      <p:sp>
        <p:nvSpPr>
          <p:cNvPr id="1222666" name="Text Box 10"/>
          <p:cNvSpPr txBox="1">
            <a:spLocks noChangeArrowheads="1"/>
          </p:cNvSpPr>
          <p:nvPr/>
        </p:nvSpPr>
        <p:spPr bwMode="auto">
          <a:xfrm>
            <a:off x="457200" y="1911350"/>
            <a:ext cx="3540125" cy="928688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Tournament selection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Fitness proportional selection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Your favorite selection</a:t>
            </a:r>
            <a:endParaRPr lang="en-US">
              <a:latin typeface="Helvetica" charset="0"/>
            </a:endParaRPr>
          </a:p>
        </p:txBody>
      </p:sp>
      <p:sp>
        <p:nvSpPr>
          <p:cNvPr id="1222667" name="Text Box 11"/>
          <p:cNvSpPr txBox="1">
            <a:spLocks noChangeArrowheads="1"/>
          </p:cNvSpPr>
          <p:nvPr/>
        </p:nvSpPr>
        <p:spPr bwMode="auto">
          <a:xfrm>
            <a:off x="5105400" y="920750"/>
            <a:ext cx="2063750" cy="3794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Helvetica" charset="0"/>
              </a:rPr>
              <a:t>Ramped-half-half</a:t>
            </a:r>
            <a:endParaRPr lang="en-US">
              <a:latin typeface="Helvetica" charset="0"/>
            </a:endParaRPr>
          </a:p>
        </p:txBody>
      </p:sp>
      <p:sp>
        <p:nvSpPr>
          <p:cNvPr id="1222668" name="Text Box 12"/>
          <p:cNvSpPr txBox="1">
            <a:spLocks noChangeArrowheads="1"/>
          </p:cNvSpPr>
          <p:nvPr/>
        </p:nvSpPr>
        <p:spPr bwMode="auto">
          <a:xfrm>
            <a:off x="5783263" y="2368550"/>
            <a:ext cx="3195637" cy="120332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Helvetica" charset="0"/>
              </a:rPr>
              <a:t>Prepare input data</a:t>
            </a:r>
          </a:p>
          <a:p>
            <a:r>
              <a:rPr lang="en-US">
                <a:solidFill>
                  <a:schemeClr val="tx2"/>
                </a:solidFill>
                <a:latin typeface="Helvetica" charset="0"/>
              </a:rPr>
              <a:t>Designate solution</a:t>
            </a:r>
          </a:p>
          <a:p>
            <a:r>
              <a:rPr lang="en-US">
                <a:solidFill>
                  <a:schemeClr val="tx2"/>
                </a:solidFill>
                <a:latin typeface="Helvetica" charset="0"/>
              </a:rPr>
              <a:t>Define error between actual</a:t>
            </a:r>
          </a:p>
          <a:p>
            <a:r>
              <a:rPr lang="en-US">
                <a:solidFill>
                  <a:schemeClr val="tx2"/>
                </a:solidFill>
                <a:latin typeface="Helvetica" charset="0"/>
              </a:rPr>
              <a:t>and expected</a:t>
            </a:r>
            <a:endParaRPr lang="en-US">
              <a:latin typeface="Helvetica" charset="0"/>
            </a:endParaRPr>
          </a:p>
        </p:txBody>
      </p:sp>
      <p:sp>
        <p:nvSpPr>
          <p:cNvPr id="1222669" name="Text Box 13"/>
          <p:cNvSpPr txBox="1">
            <a:spLocks noChangeArrowheads="1"/>
          </p:cNvSpPr>
          <p:nvPr/>
        </p:nvSpPr>
        <p:spPr bwMode="auto">
          <a:xfrm>
            <a:off x="5715000" y="3663950"/>
            <a:ext cx="2281238" cy="37941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Helvetica" charset="0"/>
              </a:rPr>
              <a:t>Sub-tree crossover</a:t>
            </a:r>
          </a:p>
        </p:txBody>
      </p:sp>
      <p:sp>
        <p:nvSpPr>
          <p:cNvPr id="1222670" name="Text Box 14"/>
          <p:cNvSpPr txBox="1">
            <a:spLocks noChangeArrowheads="1"/>
          </p:cNvSpPr>
          <p:nvPr/>
        </p:nvSpPr>
        <p:spPr bwMode="auto">
          <a:xfrm>
            <a:off x="533400" y="3587750"/>
            <a:ext cx="1800225" cy="147796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HVL-mutate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Subtree subst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Permute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Edit</a:t>
            </a:r>
          </a:p>
          <a:p>
            <a:pPr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Helvetica" charset="0"/>
              </a:rPr>
              <a:t>Your own</a:t>
            </a:r>
          </a:p>
        </p:txBody>
      </p:sp>
      <p:sp>
        <p:nvSpPr>
          <p:cNvPr id="1222671" name="Text Box 15"/>
          <p:cNvSpPr txBox="1">
            <a:spLocks noChangeArrowheads="1"/>
          </p:cNvSpPr>
          <p:nvPr/>
        </p:nvSpPr>
        <p:spPr bwMode="auto">
          <a:xfrm>
            <a:off x="6400800" y="1454150"/>
            <a:ext cx="2317750" cy="37941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  <a:latin typeface="Helvetica" charset="0"/>
              </a:rPr>
              <a:t>Max-init-tree-height</a:t>
            </a:r>
            <a:endParaRPr lang="en-US">
              <a:latin typeface="Helvetica" charset="0"/>
            </a:endParaRPr>
          </a:p>
        </p:txBody>
      </p:sp>
      <p:sp>
        <p:nvSpPr>
          <p:cNvPr id="1222672" name="Rectangle 16"/>
          <p:cNvSpPr>
            <a:spLocks noChangeArrowheads="1"/>
          </p:cNvSpPr>
          <p:nvPr/>
        </p:nvSpPr>
        <p:spPr bwMode="auto">
          <a:xfrm>
            <a:off x="3352800" y="4572000"/>
            <a:ext cx="914400" cy="3048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2673" name="Text Box 17"/>
          <p:cNvSpPr txBox="1">
            <a:spLocks noChangeArrowheads="1"/>
          </p:cNvSpPr>
          <p:nvPr/>
        </p:nvSpPr>
        <p:spPr bwMode="auto">
          <a:xfrm>
            <a:off x="6019800" y="4121150"/>
            <a:ext cx="2152650" cy="37941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  <a:latin typeface="Helvetica" charset="0"/>
              </a:rPr>
              <a:t>Prob to crossover</a:t>
            </a:r>
            <a:endParaRPr lang="en-US">
              <a:latin typeface="Helvetica" charset="0"/>
            </a:endParaRPr>
          </a:p>
        </p:txBody>
      </p:sp>
      <p:sp>
        <p:nvSpPr>
          <p:cNvPr id="1222675" name="Text Box 19"/>
          <p:cNvSpPr txBox="1">
            <a:spLocks noChangeArrowheads="1"/>
          </p:cNvSpPr>
          <p:nvPr/>
        </p:nvSpPr>
        <p:spPr bwMode="auto">
          <a:xfrm>
            <a:off x="6019800" y="4578350"/>
            <a:ext cx="1898650" cy="37941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hlink"/>
                </a:solidFill>
                <a:latin typeface="Helvetica" charset="0"/>
              </a:rPr>
              <a:t>Max-tree-height</a:t>
            </a:r>
            <a:endParaRPr lang="en-US" dirty="0">
              <a:latin typeface="Helvetica" charset="0"/>
            </a:endParaRPr>
          </a:p>
        </p:txBody>
      </p:sp>
      <p:sp>
        <p:nvSpPr>
          <p:cNvPr id="1222677" name="Text Box 21"/>
          <p:cNvSpPr txBox="1">
            <a:spLocks noChangeArrowheads="1"/>
          </p:cNvSpPr>
          <p:nvPr/>
        </p:nvSpPr>
        <p:spPr bwMode="auto">
          <a:xfrm>
            <a:off x="2438400" y="3816350"/>
            <a:ext cx="1847850" cy="37941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  <a:latin typeface="Helvetica" charset="0"/>
              </a:rPr>
              <a:t>Mutation probs</a:t>
            </a:r>
            <a:endParaRPr lang="en-US">
              <a:latin typeface="Helvetica" charset="0"/>
            </a:endParaRPr>
          </a:p>
        </p:txBody>
      </p:sp>
      <p:sp>
        <p:nvSpPr>
          <p:cNvPr id="1222678" name="Text Box 22"/>
          <p:cNvSpPr txBox="1">
            <a:spLocks noChangeArrowheads="1"/>
          </p:cNvSpPr>
          <p:nvPr/>
        </p:nvSpPr>
        <p:spPr bwMode="auto">
          <a:xfrm>
            <a:off x="685800" y="2901950"/>
            <a:ext cx="2012950" cy="379413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  <a:latin typeface="Helvetica" charset="0"/>
              </a:rPr>
              <a:t>Tournament size</a:t>
            </a:r>
            <a:endParaRPr lang="en-US">
              <a:latin typeface="Helvetica" charset="0"/>
            </a:endParaRPr>
          </a:p>
        </p:txBody>
      </p:sp>
      <p:sp>
        <p:nvSpPr>
          <p:cNvPr id="1222679" name="Rectangle 23"/>
          <p:cNvSpPr>
            <a:spLocks noChangeArrowheads="1"/>
          </p:cNvSpPr>
          <p:nvPr/>
        </p:nvSpPr>
        <p:spPr bwMode="auto">
          <a:xfrm>
            <a:off x="2362200" y="5257800"/>
            <a:ext cx="1752600" cy="3048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6019800" y="5106987"/>
            <a:ext cx="1813567" cy="369332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hlink"/>
                </a:solidFill>
                <a:latin typeface="Helvetica" charset="0"/>
              </a:rPr>
              <a:t>Leaf:node</a:t>
            </a:r>
            <a:r>
              <a:rPr lang="en-US" dirty="0" smtClean="0">
                <a:solidFill>
                  <a:schemeClr val="hlink"/>
                </a:solidFill>
                <a:latin typeface="Helvetica" charset="0"/>
              </a:rPr>
              <a:t> bias</a:t>
            </a:r>
            <a:endParaRPr lang="en-US" dirty="0">
              <a:latin typeface="Helvetica" charset="0"/>
            </a:endParaRPr>
          </a:p>
        </p:txBody>
      </p:sp>
      <p:sp>
        <p:nvSpPr>
          <p:cNvPr id="19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34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2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2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2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2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2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22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22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2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226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226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26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26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2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226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59" grpId="0" build="p" autoUpdateAnimBg="0"/>
      <p:bldP spid="1222665" grpId="0" animBg="1" autoUpdateAnimBg="0"/>
      <p:bldP spid="1222666" grpId="0" animBg="1" autoUpdateAnimBg="0"/>
      <p:bldP spid="1222667" grpId="0" animBg="1" autoUpdateAnimBg="0"/>
      <p:bldP spid="1222668" grpId="0" animBg="1" autoUpdateAnimBg="0"/>
      <p:bldP spid="1222669" grpId="0" animBg="1" autoUpdateAnimBg="0"/>
      <p:bldP spid="1222670" grpId="0" animBg="1" autoUpdateAnimBg="0"/>
      <p:bldP spid="1222671" grpId="0" animBg="1" autoUpdateAnimBg="0"/>
      <p:bldP spid="1222672" grpId="0" animBg="1"/>
      <p:bldP spid="1222673" grpId="0" animBg="1" autoUpdateAnimBg="0"/>
      <p:bldP spid="1222675" grpId="0" animBg="1" autoUpdateAnimBg="0"/>
      <p:bldP spid="1222677" grpId="0" animBg="1" autoUpdateAnimBg="0"/>
      <p:bldP spid="1222678" grpId="0" animBg="1" autoUpdateAnimBg="0"/>
      <p:bldP spid="1222679" grpId="0" animBg="1"/>
      <p:bldP spid="18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GP Parameters</a:t>
            </a:r>
          </a:p>
        </p:txBody>
      </p:sp>
      <p:sp>
        <p:nvSpPr>
          <p:cNvPr id="133529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Population size</a:t>
            </a:r>
          </a:p>
          <a:p>
            <a:r>
              <a:rPr lang="en-US" sz="2000"/>
              <a:t>Number of generations</a:t>
            </a:r>
          </a:p>
          <a:p>
            <a:r>
              <a:rPr lang="en-US" sz="2000"/>
              <a:t>Max-height of trees on random initialization</a:t>
            </a:r>
          </a:p>
          <a:p>
            <a:pPr lvl="1"/>
            <a:r>
              <a:rPr lang="en-US" sz="1800"/>
              <a:t>Typically 6</a:t>
            </a:r>
          </a:p>
          <a:p>
            <a:r>
              <a:rPr lang="en-US" sz="2000"/>
              <a:t>Probability of crossover</a:t>
            </a:r>
          </a:p>
          <a:p>
            <a:pPr lvl="1"/>
            <a:r>
              <a:rPr lang="en-US" sz="1800"/>
              <a:t>Higher than mutation</a:t>
            </a:r>
          </a:p>
          <a:p>
            <a:pPr lvl="1"/>
            <a:r>
              <a:rPr lang="en-US" sz="1800"/>
              <a:t>0.9 </a:t>
            </a:r>
          </a:p>
          <a:p>
            <a:pPr lvl="1"/>
            <a:r>
              <a:rPr lang="en-US" sz="1800"/>
              <a:t>Rest of offspring are copied</a:t>
            </a:r>
          </a:p>
          <a:p>
            <a:r>
              <a:rPr lang="en-US" sz="2000"/>
              <a:t>Probability of mutation</a:t>
            </a:r>
          </a:p>
          <a:p>
            <a:pPr lvl="1"/>
            <a:r>
              <a:rPr lang="en-US" sz="1800"/>
              <a:t>Probabilities of addition, deletion and insertion</a:t>
            </a:r>
          </a:p>
          <a:p>
            <a:pPr lvl="1"/>
            <a:endParaRPr lang="en-US" sz="1800"/>
          </a:p>
        </p:txBody>
      </p:sp>
      <p:sp>
        <p:nvSpPr>
          <p:cNvPr id="1335300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/>
              <a:t>Population initialization method</a:t>
            </a:r>
          </a:p>
          <a:p>
            <a:pPr lvl="1"/>
            <a:r>
              <a:rPr lang="en-US" sz="1800"/>
              <a:t>Ramped-half-half</a:t>
            </a:r>
          </a:p>
          <a:p>
            <a:pPr lvl="1"/>
            <a:r>
              <a:rPr lang="en-US" sz="1800"/>
              <a:t>All full</a:t>
            </a:r>
          </a:p>
          <a:p>
            <a:pPr lvl="1"/>
            <a:r>
              <a:rPr lang="en-US" sz="1800"/>
              <a:t>All non-full</a:t>
            </a:r>
          </a:p>
          <a:p>
            <a:r>
              <a:rPr lang="en-US" sz="2000"/>
              <a:t>Selection method</a:t>
            </a:r>
          </a:p>
          <a:p>
            <a:pPr lvl="1"/>
            <a:r>
              <a:rPr lang="en-US" sz="1800"/>
              <a:t>Elitism?</a:t>
            </a:r>
          </a:p>
          <a:p>
            <a:r>
              <a:rPr lang="en-US" sz="2000"/>
              <a:t>Termination criteria</a:t>
            </a:r>
          </a:p>
          <a:p>
            <a:r>
              <a:rPr lang="en-US" sz="2000"/>
              <a:t>Fitness function </a:t>
            </a:r>
          </a:p>
          <a:p>
            <a:r>
              <a:rPr lang="en-US" sz="2000"/>
              <a:t>what is used as </a:t>
            </a:r>
            <a:r>
              <a:rPr lang="ja-JP" altLang="en-US" sz="2000"/>
              <a:t>“</a:t>
            </a:r>
            <a:r>
              <a:rPr lang="en-US" sz="2000"/>
              <a:t>solution</a:t>
            </a:r>
            <a:r>
              <a:rPr lang="ja-JP" altLang="en-US" sz="2000"/>
              <a:t>”</a:t>
            </a:r>
            <a:r>
              <a:rPr lang="en-US" sz="2000"/>
              <a:t> of expression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Nuts and Bolts GP Design</a:t>
            </a:r>
            <a:endParaRPr lang="en-US" b="1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S3 is an awesome opportunity</a:t>
            </a:r>
          </a:p>
          <a:p>
            <a:pPr lvl="1"/>
            <a:r>
              <a:rPr lang="en-US" dirty="0" smtClean="0"/>
              <a:t>work together!</a:t>
            </a:r>
          </a:p>
          <a:p>
            <a:pPr lvl="1"/>
            <a:r>
              <a:rPr lang="en-US" dirty="0" smtClean="0"/>
              <a:t>recognize different levels of expertise</a:t>
            </a:r>
          </a:p>
          <a:p>
            <a:pPr lvl="1"/>
            <a:r>
              <a:rPr lang="en-US" dirty="0" smtClean="0"/>
              <a:t>debate, critique, respect</a:t>
            </a:r>
          </a:p>
          <a:p>
            <a:pPr lvl="1"/>
            <a:r>
              <a:rPr lang="en-US" dirty="0" smtClean="0"/>
              <a:t>integrate S3 with GECCO </a:t>
            </a:r>
          </a:p>
          <a:p>
            <a:pPr lvl="1"/>
            <a:r>
              <a:rPr lang="en-US" dirty="0" smtClean="0"/>
              <a:t>I am learning with every presentation</a:t>
            </a:r>
          </a:p>
          <a:p>
            <a:pPr lvl="1"/>
            <a:endParaRPr lang="en-US" dirty="0"/>
          </a:p>
          <a:p>
            <a:r>
              <a:rPr lang="en-US" dirty="0" smtClean="0"/>
              <a:t>Genetic Programming is intellectually captivating!</a:t>
            </a:r>
          </a:p>
          <a:p>
            <a:pPr lvl="1"/>
            <a:r>
              <a:rPr lang="en-US" dirty="0" smtClean="0"/>
              <a:t>GP is a program that evolves programs</a:t>
            </a:r>
          </a:p>
          <a:p>
            <a:pPr lvl="2"/>
            <a:r>
              <a:rPr lang="en-US" dirty="0" smtClean="0"/>
              <a:t>PROGRAMS ARE POWERFUL!</a:t>
            </a:r>
          </a:p>
          <a:p>
            <a:pPr lvl="3"/>
            <a:r>
              <a:rPr lang="en-US" dirty="0" smtClean="0"/>
              <a:t>they are general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true AI is possible, then a program can be </a:t>
            </a:r>
            <a:r>
              <a:rPr lang="en-US" dirty="0" smtClean="0"/>
              <a:t>intelligent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36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GP’s Search Successful?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</a:t>
            </a:r>
            <a:r>
              <a:rPr lang="en-US" dirty="0" smtClean="0"/>
              <a:t>are not predetermined in </a:t>
            </a:r>
            <a:r>
              <a:rPr lang="en-US" dirty="0"/>
              <a:t>terms of </a:t>
            </a:r>
            <a:r>
              <a:rPr lang="en-US" dirty="0" smtClean="0"/>
              <a:t>length </a:t>
            </a:r>
            <a:r>
              <a:rPr lang="en-US" dirty="0"/>
              <a:t>or </a:t>
            </a:r>
            <a:r>
              <a:rPr lang="en-US" dirty="0" smtClean="0"/>
              <a:t>logic structure 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representation </a:t>
            </a:r>
            <a:r>
              <a:rPr lang="en-US" dirty="0" smtClean="0"/>
              <a:t>is not fixed </a:t>
            </a:r>
            <a:r>
              <a:rPr lang="en-US" dirty="0"/>
              <a:t>length</a:t>
            </a:r>
          </a:p>
          <a:p>
            <a:pPr lvl="1"/>
            <a:r>
              <a:rPr lang="en-US" dirty="0" smtClean="0"/>
              <a:t>hierarchical logic</a:t>
            </a:r>
            <a:endParaRPr lang="en-US" dirty="0"/>
          </a:p>
          <a:p>
            <a:r>
              <a:rPr lang="en-US" dirty="0" smtClean="0"/>
              <a:t>sub-tree crossover and closure ensure </a:t>
            </a:r>
            <a:r>
              <a:rPr lang="en-US" dirty="0"/>
              <a:t>syntactic correctness </a:t>
            </a:r>
          </a:p>
          <a:p>
            <a:r>
              <a:rPr lang="en-US" dirty="0" smtClean="0"/>
              <a:t>program doesn’t crash GP system</a:t>
            </a:r>
          </a:p>
          <a:p>
            <a:pPr lvl="1"/>
            <a:r>
              <a:rPr lang="en-US" dirty="0" smtClean="0"/>
              <a:t>protected divide by zero</a:t>
            </a:r>
          </a:p>
          <a:p>
            <a:pPr lvl="1"/>
            <a:r>
              <a:rPr lang="en-US" dirty="0" smtClean="0"/>
              <a:t>protected array overflow</a:t>
            </a:r>
          </a:p>
          <a:p>
            <a:pPr lvl="1"/>
            <a:r>
              <a:rPr lang="en-US" dirty="0" smtClean="0"/>
              <a:t>timeout on infinite loops</a:t>
            </a:r>
          </a:p>
          <a:p>
            <a:r>
              <a:rPr lang="en-US" dirty="0" smtClean="0"/>
              <a:t>evolutionary selection and variation ?effectively? search a large (but finite) varying length search space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2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 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expand upon </a:t>
            </a:r>
            <a:r>
              <a:rPr lang="en-US" dirty="0"/>
              <a:t>program </a:t>
            </a:r>
            <a:r>
              <a:rPr lang="en-US" dirty="0" smtClean="0"/>
              <a:t>behavior feedback?</a:t>
            </a:r>
            <a:endParaRPr lang="en-US" dirty="0"/>
          </a:p>
          <a:p>
            <a:pPr lvl="1"/>
            <a:r>
              <a:rPr lang="en-US" dirty="0" smtClean="0"/>
              <a:t>program trace</a:t>
            </a:r>
          </a:p>
          <a:p>
            <a:pPr lvl="1"/>
            <a:r>
              <a:rPr lang="en-US" dirty="0" smtClean="0"/>
              <a:t>test case behavior</a:t>
            </a:r>
          </a:p>
          <a:p>
            <a:pPr lvl="2"/>
            <a:r>
              <a:rPr lang="en-US" dirty="0" smtClean="0"/>
              <a:t>input differentiation</a:t>
            </a:r>
          </a:p>
          <a:p>
            <a:pPr lvl="2"/>
            <a:r>
              <a:rPr lang="en-US" dirty="0" smtClean="0"/>
              <a:t>output differentiation</a:t>
            </a:r>
            <a:endParaRPr lang="en-US" dirty="0"/>
          </a:p>
          <a:p>
            <a:pPr lvl="1"/>
            <a:r>
              <a:rPr lang="en-US" dirty="0" smtClean="0"/>
              <a:t>“Behavioral GP”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Coevolution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0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PonyGP</a:t>
            </a:r>
            <a:r>
              <a:rPr lang="en-US" dirty="0" smtClean="0"/>
              <a:t>: a Python GP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ponyGP.py</a:t>
            </a:r>
            <a:r>
              <a:rPr lang="en-US" dirty="0"/>
              <a:t>  https://</a:t>
            </a:r>
            <a:r>
              <a:rPr lang="en-US" dirty="0" err="1"/>
              <a:t>flexgp.github.io</a:t>
            </a:r>
            <a:r>
              <a:rPr lang="en-US" dirty="0"/>
              <a:t>/</a:t>
            </a:r>
            <a:r>
              <a:rPr lang="en-US" dirty="0" err="1"/>
              <a:t>pony_gp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 smtClean="0"/>
              <a:t>Available from </a:t>
            </a: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u="sng" dirty="0">
                <a:hlinkClick r:id="rId2"/>
              </a:rPr>
              <a:t>https://github.com/flexgp/</a:t>
            </a:r>
            <a:r>
              <a:rPr lang="en-US" u="sng" dirty="0" smtClean="0">
                <a:hlinkClick r:id="rId2"/>
              </a:rPr>
              <a:t>pony_gp</a:t>
            </a:r>
            <a:endParaRPr lang="en-US" u="sng" dirty="0" smtClean="0"/>
          </a:p>
          <a:p>
            <a:r>
              <a:rPr lang="en-US" dirty="0"/>
              <a:t>Example solves symbolic regression with a set of fitness cases in a CSV file that is split into training and test. </a:t>
            </a:r>
          </a:p>
          <a:p>
            <a:pPr lvl="1"/>
            <a:r>
              <a:rPr lang="en-US" dirty="0"/>
              <a:t>The specific function is x0^2 + x1^2=y</a:t>
            </a:r>
          </a:p>
          <a:p>
            <a:r>
              <a:rPr lang="en-US" dirty="0" smtClean="0"/>
              <a:t>This code has </a:t>
            </a:r>
          </a:p>
          <a:p>
            <a:pPr lvl="1"/>
            <a:r>
              <a:rPr lang="en-US" dirty="0" smtClean="0"/>
              <a:t>elitism </a:t>
            </a:r>
            <a:r>
              <a:rPr lang="en-US" dirty="0"/>
              <a:t>option  (handled </a:t>
            </a:r>
            <a:r>
              <a:rPr lang="en-US" dirty="0" smtClean="0"/>
              <a:t>in </a:t>
            </a:r>
            <a:r>
              <a:rPr lang="en-US" dirty="0" err="1" smtClean="0"/>
              <a:t>generational_replacement</a:t>
            </a:r>
            <a:r>
              <a:rPr lang="en-US" dirty="0" smtClean="0"/>
              <a:t> </a:t>
            </a:r>
            <a:r>
              <a:rPr lang="en-US" dirty="0"/>
              <a:t>function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randomized </a:t>
            </a:r>
            <a:r>
              <a:rPr lang="en-US" dirty="0"/>
              <a:t>full and grow half-half initialization  (full </a:t>
            </a:r>
            <a:r>
              <a:rPr lang="en-US" dirty="0" smtClean="0"/>
              <a:t>as option too</a:t>
            </a:r>
            <a:r>
              <a:rPr lang="en-US" dirty="0"/>
              <a:t>)</a:t>
            </a:r>
          </a:p>
          <a:p>
            <a:pPr lvl="1"/>
            <a:r>
              <a:rPr lang="fr-FR" dirty="0" err="1" smtClean="0"/>
              <a:t>tournament</a:t>
            </a:r>
            <a:r>
              <a:rPr lang="fr-FR" dirty="0" smtClean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en-US" dirty="0" err="1" smtClean="0"/>
              <a:t>subtree_crossover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subtree_mutation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basic population per generation </a:t>
            </a:r>
            <a:r>
              <a:rPr lang="en-US" dirty="0" smtClean="0"/>
              <a:t>report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ocumentation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function "evaluate" which interprets the symbols and trees/genome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definitions of symbols which programmer </a:t>
            </a:r>
            <a:r>
              <a:rPr lang="en-US" dirty="0" smtClean="0">
                <a:solidFill>
                  <a:srgbClr val="FF0000"/>
                </a:solidFill>
              </a:rPr>
              <a:t>updates (</a:t>
            </a:r>
            <a:r>
              <a:rPr lang="en-US" dirty="0" err="1" smtClean="0">
                <a:solidFill>
                  <a:srgbClr val="FF0000"/>
                </a:solidFill>
              </a:rPr>
              <a:t>get_symbols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607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PonyGP</a:t>
            </a:r>
            <a:r>
              <a:rPr lang="en-US" dirty="0" smtClean="0"/>
              <a:t>: Simple </a:t>
            </a:r>
            <a:r>
              <a:rPr lang="en-US" dirty="0"/>
              <a:t>Symbolic Regression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990600"/>
            <a:ext cx="3962400" cy="5029200"/>
          </a:xfrm>
        </p:spPr>
        <p:txBody>
          <a:bodyPr/>
          <a:lstStyle/>
          <a:p>
            <a:r>
              <a:rPr lang="en-US" sz="1600" dirty="0"/>
              <a:t>Given a set of independent decision variables and corresponding values for a dependent variable</a:t>
            </a:r>
          </a:p>
          <a:p>
            <a:r>
              <a:rPr lang="en-US" sz="1600" dirty="0"/>
              <a:t>Want: a model that predicts the dependent variable</a:t>
            </a:r>
          </a:p>
          <a:p>
            <a:pPr lvl="1"/>
            <a:r>
              <a:rPr lang="en-US" sz="1400" dirty="0" err="1"/>
              <a:t>Eg</a:t>
            </a:r>
            <a:r>
              <a:rPr lang="en-US" sz="1400" dirty="0"/>
              <a:t>: linear model with numerical coefficients</a:t>
            </a:r>
          </a:p>
          <a:p>
            <a:pPr lvl="2"/>
            <a:r>
              <a:rPr lang="en-US" sz="1200" dirty="0"/>
              <a:t>Y= aX1 + bX2 + c(X1X2)</a:t>
            </a:r>
          </a:p>
          <a:p>
            <a:pPr lvl="1"/>
            <a:r>
              <a:rPr lang="en-US" sz="1400" dirty="0" err="1"/>
              <a:t>Eg</a:t>
            </a:r>
            <a:r>
              <a:rPr lang="en-US" sz="1400" dirty="0"/>
              <a:t>: non-linear model</a:t>
            </a:r>
          </a:p>
          <a:p>
            <a:pPr lvl="2"/>
            <a:r>
              <a:rPr lang="en-US" sz="1200" dirty="0"/>
              <a:t> y= a x1</a:t>
            </a:r>
            <a:r>
              <a:rPr lang="en-US" sz="1200" baseline="30000" dirty="0"/>
              <a:t>2</a:t>
            </a:r>
            <a:r>
              <a:rPr lang="en-US" sz="1200" dirty="0"/>
              <a:t> + bx2</a:t>
            </a:r>
            <a:r>
              <a:rPr lang="en-US" sz="1200" baseline="30000" dirty="0"/>
              <a:t>3</a:t>
            </a:r>
            <a:endParaRPr lang="en-US" sz="1200" dirty="0"/>
          </a:p>
          <a:p>
            <a:pPr lvl="1"/>
            <a:r>
              <a:rPr lang="en-US" sz="1400" dirty="0"/>
              <a:t>Prediction accuracy: minimum error between model prediction and actual samples</a:t>
            </a:r>
          </a:p>
          <a:p>
            <a:r>
              <a:rPr lang="en-US" sz="1600" dirty="0"/>
              <a:t>Usually: designer provides a model and a regression (ordinary least squares, Fourier series) determines coefficients </a:t>
            </a:r>
          </a:p>
          <a:p>
            <a:r>
              <a:rPr lang="en-US" sz="1600" dirty="0"/>
              <a:t>With genetic programming, the model (structure) and the coefficients can be learned</a:t>
            </a:r>
          </a:p>
        </p:txBody>
      </p:sp>
      <p:sp>
        <p:nvSpPr>
          <p:cNvPr id="135066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572000" y="990600"/>
            <a:ext cx="3962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Example: y=f(x)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Domain of x [-1.0,+1.0]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Choose the operands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X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Choose the operators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+, - , *, / (protected)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Maybe also sin, </a:t>
            </a:r>
            <a:r>
              <a:rPr lang="en-US" sz="1400" dirty="0" err="1"/>
              <a:t>cos</a:t>
            </a:r>
            <a:r>
              <a:rPr lang="en-US" sz="1400" dirty="0"/>
              <a:t>, </a:t>
            </a:r>
            <a:r>
              <a:rPr lang="en-US" sz="1400" dirty="0" err="1"/>
              <a:t>exp</a:t>
            </a:r>
            <a:r>
              <a:rPr lang="en-US" sz="1400" dirty="0"/>
              <a:t>, log (protected)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Fitness function: sum of absolute error between </a:t>
            </a:r>
            <a:r>
              <a:rPr lang="en-US" sz="1600" dirty="0" err="1"/>
              <a:t>yi</a:t>
            </a:r>
            <a:r>
              <a:rPr lang="en-US" sz="1600" dirty="0"/>
              <a:t>, and expression</a:t>
            </a:r>
            <a:r>
              <a:rPr lang="ja-JP" altLang="en-US" sz="1600" dirty="0"/>
              <a:t>’</a:t>
            </a:r>
            <a:r>
              <a:rPr lang="en-US" sz="1600" dirty="0"/>
              <a:t>s return values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Prepare 20 points for test cases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Test problem: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Y=x4 + x3 + x2 + x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GP can create </a:t>
            </a:r>
            <a:r>
              <a:rPr lang="en-US" sz="1400" dirty="0" smtClean="0"/>
              <a:t>coefficients </a:t>
            </a:r>
            <a:r>
              <a:rPr lang="en-US" sz="1400" dirty="0"/>
              <a:t>(x/x div </a:t>
            </a:r>
            <a:r>
              <a:rPr lang="en-US" sz="1400" dirty="0" err="1"/>
              <a:t>x+x</a:t>
            </a:r>
            <a:r>
              <a:rPr lang="en-US" sz="1400" dirty="0"/>
              <a:t> = 1/2) but…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GP Examples</a:t>
            </a:r>
            <a:endParaRPr lang="en-US" b="1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0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0659" grpId="0" build="p" autoUpdateAnimBg="0"/>
      <p:bldP spid="1350660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ALFA GP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700" dirty="0">
                <a:solidFill>
                  <a:schemeClr val="tx2"/>
                </a:solidFill>
                <a:hlinkClick r:id="rId2"/>
              </a:rPr>
              <a:t>http://flexgp.csail.mit.edu</a:t>
            </a:r>
            <a:r>
              <a:rPr lang="en-US" sz="1700" dirty="0" smtClean="0">
                <a:solidFill>
                  <a:schemeClr val="tx2"/>
                </a:solidFill>
                <a:hlinkClick r:id="rId2"/>
              </a:rPr>
              <a:t>/</a:t>
            </a:r>
            <a:r>
              <a:rPr lang="en-US" sz="1700" dirty="0">
                <a:solidFill>
                  <a:schemeClr val="tx2"/>
                </a:solidFill>
              </a:rPr>
              <a:t>   and http://</a:t>
            </a:r>
            <a:r>
              <a:rPr lang="en-US" sz="1700" dirty="0" err="1">
                <a:solidFill>
                  <a:schemeClr val="tx2"/>
                </a:solidFill>
              </a:rPr>
              <a:t>flexgp.github.io</a:t>
            </a:r>
            <a:r>
              <a:rPr lang="en-US" sz="1700" dirty="0">
                <a:solidFill>
                  <a:schemeClr val="tx2"/>
                </a:solidFill>
              </a:rPr>
              <a:t>/</a:t>
            </a:r>
            <a:r>
              <a:rPr lang="en-US" sz="1700" dirty="0" err="1">
                <a:solidFill>
                  <a:schemeClr val="tx2"/>
                </a:solidFill>
              </a:rPr>
              <a:t>gp</a:t>
            </a:r>
            <a:r>
              <a:rPr lang="en-US" sz="1700" dirty="0">
                <a:solidFill>
                  <a:schemeClr val="tx2"/>
                </a:solidFill>
              </a:rPr>
              <a:t>-learners/</a:t>
            </a:r>
            <a:endParaRPr lang="en-US" sz="1700" dirty="0" smtClean="0">
              <a:solidFill>
                <a:schemeClr val="tx2"/>
              </a:solidFill>
            </a:endParaRPr>
          </a:p>
          <a:p>
            <a:pPr marL="342900" lvl="1" indent="-342900">
              <a:buFont typeface="Times" charset="0"/>
              <a:buChar char="•"/>
            </a:pPr>
            <a:r>
              <a:rPr lang="en-US" sz="1700" dirty="0" err="1" smtClean="0"/>
              <a:t>FlexGP</a:t>
            </a:r>
            <a:r>
              <a:rPr lang="en-US" sz="1700" dirty="0" smtClean="0"/>
              <a:t> </a:t>
            </a:r>
            <a:endParaRPr lang="en-US" sz="1700" dirty="0"/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one learner: </a:t>
            </a:r>
            <a:r>
              <a:rPr lang="en-US" sz="1500" dirty="0" smtClean="0">
                <a:solidFill>
                  <a:srgbClr val="FC0128"/>
                </a:solidFill>
              </a:rPr>
              <a:t>MRGP</a:t>
            </a:r>
            <a:r>
              <a:rPr lang="en-US" sz="1500" dirty="0" smtClean="0"/>
              <a:t> for machine learning</a:t>
            </a:r>
            <a:endParaRPr lang="en-US" sz="1500" dirty="0"/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a bare-metal cloud deployment (bit rot?)</a:t>
            </a:r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data-parallel GP scale out</a:t>
            </a:r>
            <a:endParaRPr lang="en-US" sz="1700" dirty="0"/>
          </a:p>
          <a:p>
            <a:pPr marL="342900" lvl="1" indent="-342900">
              <a:buFont typeface="Times" charset="0"/>
              <a:buChar char="•"/>
            </a:pPr>
            <a:r>
              <a:rPr lang="en-US" sz="1700" dirty="0" smtClean="0"/>
              <a:t>FCUBE – GP </a:t>
            </a:r>
            <a:r>
              <a:rPr lang="en-US" sz="1700" dirty="0"/>
              <a:t>for </a:t>
            </a:r>
            <a:r>
              <a:rPr lang="en-US" sz="1700" dirty="0">
                <a:solidFill>
                  <a:srgbClr val="FC0128"/>
                </a:solidFill>
              </a:rPr>
              <a:t>classification</a:t>
            </a:r>
            <a:r>
              <a:rPr lang="en-US" sz="1700" dirty="0"/>
              <a:t> http://</a:t>
            </a:r>
            <a:r>
              <a:rPr lang="en-US" sz="1700" dirty="0" err="1"/>
              <a:t>flexgp.github.io</a:t>
            </a:r>
            <a:r>
              <a:rPr lang="en-US" sz="1700" dirty="0"/>
              <a:t>/FCUBE/</a:t>
            </a:r>
            <a:endParaRPr lang="en-US" sz="1700" dirty="0" smtClean="0"/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lets you develop your own classifier and run easily on the cloud with simple interfaces</a:t>
            </a:r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runs </a:t>
            </a:r>
            <a:r>
              <a:rPr lang="en-US" sz="1500" dirty="0" smtClean="0">
                <a:solidFill>
                  <a:srgbClr val="FC0128"/>
                </a:solidFill>
              </a:rPr>
              <a:t>2 different ALFA learners </a:t>
            </a:r>
            <a:r>
              <a:rPr lang="en-US" sz="1500" dirty="0" smtClean="0"/>
              <a:t>already</a:t>
            </a:r>
          </a:p>
          <a:p>
            <a:pPr marL="742950" lvl="2" indent="-342900">
              <a:buFont typeface="Times" charset="0"/>
              <a:buChar char="•"/>
            </a:pPr>
            <a:r>
              <a:rPr lang="en-US" sz="1500" dirty="0" smtClean="0"/>
              <a:t>ran different learners from 2014 competition at GECCO</a:t>
            </a:r>
          </a:p>
          <a:p>
            <a:pPr marL="742950" lvl="2" indent="-342900">
              <a:buFont typeface="Times" charset="0"/>
              <a:buChar char="•"/>
            </a:pPr>
            <a:r>
              <a:rPr lang="en-US" sz="1500" i="1" dirty="0" smtClean="0"/>
              <a:t>Bring </a:t>
            </a:r>
            <a:r>
              <a:rPr lang="en-US" sz="1500" i="1" dirty="0"/>
              <a:t>Your Own Learner! A cloud-based, data-parallel commons for machine learning</a:t>
            </a:r>
            <a:r>
              <a:rPr lang="en-US" sz="1500" dirty="0"/>
              <a:t>, </a:t>
            </a:r>
            <a:endParaRPr lang="en-US" sz="1500" dirty="0" smtClean="0"/>
          </a:p>
          <a:p>
            <a:pPr marL="1200150" lvl="3" indent="-342900">
              <a:buFont typeface="Times" charset="0"/>
              <a:buChar char="•"/>
            </a:pPr>
            <a:r>
              <a:rPr lang="en-US" sz="1300" dirty="0" smtClean="0"/>
              <a:t>Ignacio </a:t>
            </a:r>
            <a:r>
              <a:rPr lang="en-US" sz="1300" dirty="0" err="1"/>
              <a:t>Arnaldo</a:t>
            </a:r>
            <a:r>
              <a:rPr lang="en-US" sz="1300" dirty="0"/>
              <a:t>, </a:t>
            </a:r>
            <a:r>
              <a:rPr lang="en-US" sz="1300" dirty="0" err="1"/>
              <a:t>Kalyan</a:t>
            </a:r>
            <a:r>
              <a:rPr lang="en-US" sz="1300" dirty="0"/>
              <a:t> </a:t>
            </a:r>
            <a:r>
              <a:rPr lang="en-US" sz="1300" dirty="0" err="1"/>
              <a:t>Veeramachaneni</a:t>
            </a:r>
            <a:r>
              <a:rPr lang="en-US" sz="1300" dirty="0"/>
              <a:t>, Andrew Song, </a:t>
            </a:r>
            <a:r>
              <a:rPr lang="en-US" sz="1300" dirty="0" err="1"/>
              <a:t>Una</a:t>
            </a:r>
            <a:r>
              <a:rPr lang="en-US" sz="1300" dirty="0"/>
              <a:t>-May O’Reilly. </a:t>
            </a:r>
            <a:endParaRPr lang="en-US" sz="1300" dirty="0" smtClean="0"/>
          </a:p>
          <a:p>
            <a:pPr marL="1200150" lvl="3" indent="-342900">
              <a:buFont typeface="Times" charset="0"/>
              <a:buChar char="•"/>
            </a:pPr>
            <a:r>
              <a:rPr lang="en-US" sz="1300" dirty="0" smtClean="0"/>
              <a:t>IEEE </a:t>
            </a:r>
            <a:r>
              <a:rPr lang="en-US" sz="1300" dirty="0"/>
              <a:t>Computational Intelligence Magazine. Special Issue on Computational Intelligence for Cloud Computing </a:t>
            </a:r>
            <a:endParaRPr lang="en-US" sz="1300" dirty="0" smtClean="0"/>
          </a:p>
          <a:p>
            <a:pPr marL="1200150" lvl="3" indent="-342900">
              <a:buFont typeface="Times" charset="0"/>
              <a:buChar char="•"/>
            </a:pPr>
            <a:r>
              <a:rPr lang="en-US" sz="1300" dirty="0" smtClean="0"/>
              <a:t>(</a:t>
            </a:r>
            <a:r>
              <a:rPr lang="en-US" sz="1300" dirty="0"/>
              <a:t>Feb. 2015), </a:t>
            </a:r>
            <a:r>
              <a:rPr lang="en-US" sz="1300" dirty="0" err="1"/>
              <a:t>Vol</a:t>
            </a:r>
            <a:r>
              <a:rPr lang="en-US" sz="1300" dirty="0"/>
              <a:t> 10, Issue 1, </a:t>
            </a:r>
            <a:r>
              <a:rPr lang="en-US" sz="1300" dirty="0" err="1"/>
              <a:t>pp</a:t>
            </a:r>
            <a:r>
              <a:rPr lang="en-US" sz="1300" dirty="0"/>
              <a:t> 20-32. </a:t>
            </a:r>
          </a:p>
          <a:p>
            <a:pPr marL="1200150" lvl="3" indent="-342900">
              <a:buFont typeface="Times" charset="0"/>
              <a:buChar char="•"/>
            </a:pPr>
            <a:r>
              <a:rPr lang="en-US" sz="1300" dirty="0" smtClean="0"/>
              <a:t>see </a:t>
            </a:r>
            <a:r>
              <a:rPr lang="en-US" sz="1300" dirty="0" err="1" smtClean="0"/>
              <a:t>groups.csail.mit.edu</a:t>
            </a:r>
            <a:r>
              <a:rPr lang="en-US" sz="1300" dirty="0" smtClean="0"/>
              <a:t>/ALFA/publications</a:t>
            </a:r>
          </a:p>
          <a:p>
            <a:pPr marL="342900" lvl="1" indent="-342900">
              <a:buFont typeface="Times" charset="0"/>
              <a:buChar char="•"/>
            </a:pPr>
            <a:r>
              <a:rPr lang="en-US" sz="1700" dirty="0" smtClean="0"/>
              <a:t>CCUBE: classification, GECCO 2017</a:t>
            </a:r>
          </a:p>
          <a:p>
            <a:pPr marL="342900" lvl="1" indent="-342900">
              <a:buFont typeface="Times" charset="0"/>
              <a:buChar char="•"/>
            </a:pPr>
            <a:r>
              <a:rPr lang="en-US" sz="1700" dirty="0" smtClean="0"/>
              <a:t>BGP: behavioral GP, GECCO 2014, GPTP 2017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6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Material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hlinkClick r:id="rId3"/>
              </a:rPr>
              <a:t>http://geneticprogramming.com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Genetic </a:t>
            </a:r>
            <a:r>
              <a:rPr lang="en-US" dirty="0"/>
              <a:t>Programming </a:t>
            </a:r>
            <a:r>
              <a:rPr lang="en-US" dirty="0" err="1"/>
              <a:t>Bibiliography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http://www.cs.bham.ac.uk/~wbl/biblio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Online Material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ACM </a:t>
            </a:r>
            <a:r>
              <a:rPr lang="en-US" dirty="0"/>
              <a:t>digital library: http://</a:t>
            </a:r>
            <a:r>
              <a:rPr lang="en-US" dirty="0" err="1"/>
              <a:t>portal.acm.org</a:t>
            </a:r>
            <a:r>
              <a:rPr lang="en-US" dirty="0"/>
              <a:t>/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GECCO </a:t>
            </a:r>
            <a:r>
              <a:rPr lang="en-US" dirty="0" smtClean="0"/>
              <a:t>conferences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GP </a:t>
            </a:r>
            <a:r>
              <a:rPr lang="en-US" dirty="0" smtClean="0"/>
              <a:t>conferences (pre GECCO), 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Evolutionary Computation Journal (MIT Press)</a:t>
            </a:r>
          </a:p>
          <a:p>
            <a:pPr>
              <a:lnSpc>
                <a:spcPct val="90000"/>
              </a:lnSpc>
            </a:pPr>
            <a:r>
              <a:rPr lang="en-US" dirty="0"/>
              <a:t>IEEE digital library: http://</a:t>
            </a:r>
            <a:r>
              <a:rPr lang="en-US" dirty="0" err="1"/>
              <a:t>www.computer.org</a:t>
            </a:r>
            <a:r>
              <a:rPr lang="en-US" dirty="0"/>
              <a:t>/portal/web/</a:t>
            </a:r>
            <a:r>
              <a:rPr lang="en-US" dirty="0" err="1"/>
              <a:t>csdl</a:t>
            </a:r>
            <a:r>
              <a:rPr lang="en-US" dirty="0"/>
              <a:t>/home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Congress on Evolutionary Computation (CEC)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IEEE Transactions on Evolutionary Computation</a:t>
            </a:r>
          </a:p>
          <a:p>
            <a:pPr>
              <a:lnSpc>
                <a:spcPct val="90000"/>
              </a:lnSpc>
            </a:pPr>
            <a:r>
              <a:rPr lang="en-US" dirty="0"/>
              <a:t>Springer digital library: http://</a:t>
            </a:r>
            <a:r>
              <a:rPr lang="en-US" dirty="0" err="1"/>
              <a:t>www.springerlink.com</a:t>
            </a:r>
            <a:r>
              <a:rPr lang="en-US" dirty="0"/>
              <a:t>/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European Conference on Genetic Programming: </a:t>
            </a:r>
            <a:r>
              <a:rPr lang="ja-JP" altLang="en-US" dirty="0"/>
              <a:t>“</a:t>
            </a:r>
            <a:r>
              <a:rPr lang="en-US" dirty="0" err="1"/>
              <a:t>EuroGP</a:t>
            </a:r>
            <a:r>
              <a:rPr lang="ja-JP" altLang="en-US" dirty="0"/>
              <a:t>”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91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1447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Commonly used in published research (and somewhat active):</a:t>
            </a:r>
          </a:p>
          <a:p>
            <a:r>
              <a:rPr lang="en-US" dirty="0" smtClean="0"/>
              <a:t>Heuristic lab (using grammar guided GP) , GEVA (UCD)</a:t>
            </a:r>
          </a:p>
          <a:p>
            <a:r>
              <a:rPr lang="en-US" dirty="0" err="1" smtClean="0"/>
              <a:t>EPOCHx</a:t>
            </a:r>
            <a:endParaRPr lang="en-US" dirty="0" smtClean="0"/>
          </a:p>
          <a:p>
            <a:r>
              <a:rPr lang="en-US" dirty="0" smtClean="0"/>
              <a:t>DEAP, JGAP</a:t>
            </a:r>
          </a:p>
          <a:p>
            <a:r>
              <a:rPr lang="en-US" dirty="0" smtClean="0"/>
              <a:t>Java: ECJ, </a:t>
            </a:r>
            <a:r>
              <a:rPr lang="en-US" dirty="0" err="1" smtClean="0"/>
              <a:t>TinyGP</a:t>
            </a:r>
            <a:r>
              <a:rPr lang="en-US" dirty="0" smtClean="0"/>
              <a:t>, </a:t>
            </a:r>
            <a:endParaRPr lang="en-US" dirty="0"/>
          </a:p>
          <a:p>
            <a:r>
              <a:rPr lang="en-US" dirty="0" err="1" smtClean="0"/>
              <a:t>Matlab</a:t>
            </a:r>
            <a:r>
              <a:rPr lang="en-US" dirty="0" smtClean="0"/>
              <a:t>: </a:t>
            </a:r>
            <a:r>
              <a:rPr lang="en-US" dirty="0" err="1" smtClean="0"/>
              <a:t>GPLab</a:t>
            </a:r>
            <a:r>
              <a:rPr lang="en-US" dirty="0" smtClean="0"/>
              <a:t>, </a:t>
            </a:r>
            <a:r>
              <a:rPr lang="en-US" dirty="0" err="1" smtClean="0"/>
              <a:t>GPTips</a:t>
            </a:r>
            <a:endParaRPr lang="en-US" dirty="0"/>
          </a:p>
          <a:p>
            <a:r>
              <a:rPr lang="en-US" dirty="0" smtClean="0"/>
              <a:t>C</a:t>
            </a:r>
            <a:r>
              <a:rPr lang="en-US" dirty="0"/>
              <a:t>/C++: </a:t>
            </a:r>
            <a:r>
              <a:rPr lang="en-US" dirty="0" smtClean="0"/>
              <a:t> </a:t>
            </a:r>
            <a:r>
              <a:rPr lang="en-US" dirty="0" err="1" smtClean="0"/>
              <a:t>MicroGP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Python: </a:t>
            </a:r>
            <a:r>
              <a:rPr lang="en-US" dirty="0" err="1"/>
              <a:t>Ponygp</a:t>
            </a:r>
            <a:r>
              <a:rPr lang="en-US" dirty="0"/>
              <a:t>, </a:t>
            </a:r>
            <a:r>
              <a:rPr lang="en-US" dirty="0" err="1" smtClean="0"/>
              <a:t>oop_ponyGP.py</a:t>
            </a:r>
            <a:r>
              <a:rPr lang="en-US" dirty="0" smtClean="0"/>
              <a:t>, DEAP, </a:t>
            </a:r>
            <a:r>
              <a:rPr lang="en-US" dirty="0" err="1" smtClean="0"/>
              <a:t>PyEvolve</a:t>
            </a:r>
            <a:endParaRPr lang="en-US" dirty="0" smtClean="0"/>
          </a:p>
          <a:p>
            <a:r>
              <a:rPr lang="en-US" dirty="0" err="1" smtClean="0"/>
              <a:t>.Net</a:t>
            </a:r>
            <a:r>
              <a:rPr lang="en-US" dirty="0" smtClean="0"/>
              <a:t>: </a:t>
            </a:r>
            <a:r>
              <a:rPr lang="en-US" dirty="0" err="1" smtClean="0"/>
              <a:t>Aforge.NET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flexgp.github.io</a:t>
            </a:r>
            <a:r>
              <a:rPr lang="en-US" dirty="0"/>
              <a:t>/</a:t>
            </a:r>
            <a:r>
              <a:rPr lang="en-US" dirty="0" err="1"/>
              <a:t>gp</a:t>
            </a:r>
            <a:r>
              <a:rPr lang="en-US" dirty="0"/>
              <a:t>-learners/</a:t>
            </a:r>
            <a:r>
              <a:rPr lang="en-US" dirty="0" err="1"/>
              <a:t>index.html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Others</a:t>
            </a:r>
          </a:p>
          <a:p>
            <a:r>
              <a:rPr lang="pl-PL" dirty="0">
                <a:hlinkClick r:id="rId3"/>
              </a:rPr>
              <a:t>http://www.epochx.org/</a:t>
            </a:r>
            <a:r>
              <a:rPr lang="pl-PL" dirty="0" smtClean="0">
                <a:hlinkClick r:id="rId3"/>
              </a:rPr>
              <a:t>index.php</a:t>
            </a:r>
            <a:endParaRPr lang="pl-PL" dirty="0" smtClean="0"/>
          </a:p>
          <a:p>
            <a:pPr marL="457200" lvl="1" indent="0">
              <a:buNone/>
            </a:pPr>
            <a:r>
              <a:rPr lang="en-US" dirty="0" smtClean="0"/>
              <a:t>Strongly typed GP, Grammatical evolution,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Lawrence Beadle and Colin G Johnson </a:t>
            </a:r>
            <a:endParaRPr lang="en-US" dirty="0" smtClean="0"/>
          </a:p>
          <a:p>
            <a:r>
              <a:rPr lang="pl-PL" dirty="0">
                <a:hlinkClick r:id="rId4"/>
              </a:rPr>
              <a:t>http://www.tc33.org/genetic-programming/genetic-programming-software-comparison</a:t>
            </a:r>
            <a:r>
              <a:rPr lang="pl-PL" dirty="0" smtClean="0">
                <a:hlinkClick r:id="rId4"/>
              </a:rPr>
              <a:t>/</a:t>
            </a:r>
            <a:endParaRPr lang="pl-PL" dirty="0" smtClean="0"/>
          </a:p>
          <a:p>
            <a:pPr lvl="1"/>
            <a:r>
              <a:rPr lang="en-US" dirty="0" smtClean="0"/>
              <a:t>D</a:t>
            </a:r>
            <a:r>
              <a:rPr lang="pl-PL" dirty="0" err="1" smtClean="0"/>
              <a:t>ated</a:t>
            </a:r>
            <a:r>
              <a:rPr lang="pl-PL" dirty="0" smtClean="0"/>
              <a:t> </a:t>
            </a:r>
            <a:r>
              <a:rPr lang="pl-PL" dirty="0" err="1" smtClean="0"/>
              <a:t>Feb</a:t>
            </a:r>
            <a:r>
              <a:rPr lang="pl-PL" dirty="0" smtClean="0"/>
              <a:t> 15, 2011</a:t>
            </a:r>
            <a:endParaRPr lang="en-US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81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Programming 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 smtClean="0"/>
              <a:t>benchmarks</a:t>
            </a:r>
            <a:endParaRPr lang="pl-PL" dirty="0" smtClean="0"/>
          </a:p>
          <a:p>
            <a:pPr lvl="1"/>
            <a:r>
              <a:rPr lang="pl-PL" sz="1600" dirty="0" smtClean="0"/>
              <a:t>James </a:t>
            </a:r>
            <a:r>
              <a:rPr lang="pl-PL" sz="1600" dirty="0" err="1"/>
              <a:t>McDermott</a:t>
            </a:r>
            <a:r>
              <a:rPr lang="pl-PL" sz="1600" dirty="0"/>
              <a:t>, David R. White, </a:t>
            </a:r>
            <a:r>
              <a:rPr lang="pl-PL" sz="1600" dirty="0" err="1"/>
              <a:t>Sean</a:t>
            </a:r>
            <a:r>
              <a:rPr lang="pl-PL" sz="1600" dirty="0"/>
              <a:t> Luke, </a:t>
            </a:r>
            <a:r>
              <a:rPr lang="pl-PL" sz="1600" dirty="0" err="1"/>
              <a:t>Luca</a:t>
            </a:r>
            <a:r>
              <a:rPr lang="pl-PL" sz="1600" dirty="0"/>
              <a:t> Manzoni, Mauro </a:t>
            </a:r>
            <a:r>
              <a:rPr lang="pl-PL" sz="1600" dirty="0" err="1"/>
              <a:t>Castelli</a:t>
            </a:r>
            <a:r>
              <a:rPr lang="pl-PL" sz="1600" dirty="0"/>
              <a:t>, Leonardo </a:t>
            </a:r>
            <a:r>
              <a:rPr lang="pl-PL" sz="1600" dirty="0" err="1"/>
              <a:t>Vanneschi</a:t>
            </a:r>
            <a:r>
              <a:rPr lang="pl-PL" sz="1600" dirty="0"/>
              <a:t>, Wojciech Ja ́</a:t>
            </a:r>
            <a:r>
              <a:rPr lang="pl-PL" sz="1600" dirty="0" err="1"/>
              <a:t>skowski</a:t>
            </a:r>
            <a:r>
              <a:rPr lang="pl-PL" sz="1600" dirty="0"/>
              <a:t>, Krzysztof Krawiec, Robin Harper, Kenneth De </a:t>
            </a:r>
            <a:r>
              <a:rPr lang="pl-PL" sz="1600" dirty="0" err="1"/>
              <a:t>Jong</a:t>
            </a:r>
            <a:r>
              <a:rPr lang="pl-PL" sz="1600" dirty="0"/>
              <a:t>, and </a:t>
            </a:r>
            <a:r>
              <a:rPr lang="pl-PL" sz="1600" dirty="0" err="1"/>
              <a:t>Una</a:t>
            </a:r>
            <a:r>
              <a:rPr lang="pl-PL" sz="1600" dirty="0"/>
              <a:t>-May </a:t>
            </a:r>
            <a:r>
              <a:rPr lang="pl-PL" sz="1600" dirty="0" err="1" smtClean="0"/>
              <a:t>O’Reilly</a:t>
            </a:r>
            <a:r>
              <a:rPr lang="pl-PL" sz="1600" dirty="0" smtClean="0"/>
              <a:t>.</a:t>
            </a:r>
          </a:p>
          <a:p>
            <a:pPr lvl="1"/>
            <a:r>
              <a:rPr lang="pl-PL" sz="1600" dirty="0" smtClean="0"/>
              <a:t>In </a:t>
            </a:r>
            <a:r>
              <a:rPr lang="pl-PL" sz="1600" dirty="0" err="1"/>
              <a:t>Proceedings</a:t>
            </a:r>
            <a:r>
              <a:rPr lang="pl-PL" sz="1600" dirty="0"/>
              <a:t> of GECCO 2012, Philadelphia, 2012. ACM. </a:t>
            </a:r>
            <a:endParaRPr lang="pl-PL" sz="1600" dirty="0" smtClean="0"/>
          </a:p>
          <a:p>
            <a:endParaRPr lang="pl-PL" sz="1600" dirty="0"/>
          </a:p>
          <a:p>
            <a:r>
              <a:rPr lang="en-US" dirty="0" smtClean="0"/>
              <a:t>Related benchmarks wiki</a:t>
            </a:r>
          </a:p>
          <a:p>
            <a:pPr lvl="1"/>
            <a:r>
              <a:rPr lang="en-US" sz="1600" dirty="0"/>
              <a:t>http:/</a:t>
            </a:r>
            <a:r>
              <a:rPr lang="en-US" sz="1600" dirty="0" smtClean="0"/>
              <a:t>/</a:t>
            </a:r>
            <a:r>
              <a:rPr lang="en-US" sz="1600" dirty="0" err="1" smtClean="0"/>
              <a:t>GPBenchmarks.org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212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Packages for Symbolic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Source code available</a:t>
            </a:r>
          </a:p>
          <a:p>
            <a:r>
              <a:rPr lang="en-US" dirty="0" err="1" smtClean="0"/>
              <a:t>Datamodeler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mathematica</a:t>
            </a:r>
            <a:r>
              <a:rPr lang="en-US" dirty="0"/>
              <a:t>, Evolved Analytics</a:t>
            </a:r>
          </a:p>
          <a:p>
            <a:r>
              <a:rPr lang="en-US" dirty="0" err="1"/>
              <a:t>Eureqa</a:t>
            </a:r>
            <a:r>
              <a:rPr lang="en-US" dirty="0"/>
              <a:t> </a:t>
            </a:r>
            <a:r>
              <a:rPr lang="en-US" dirty="0" smtClean="0"/>
              <a:t>II/ Formulize  </a:t>
            </a:r>
            <a:r>
              <a:rPr lang="en-US" dirty="0"/>
              <a:t>- a software tool for detecting equations and hidden mathematical relationships in data</a:t>
            </a:r>
          </a:p>
          <a:p>
            <a:pPr lvl="1"/>
            <a:r>
              <a:rPr lang="en-US" dirty="0">
                <a:hlinkClick r:id="rId2"/>
              </a:rPr>
              <a:t>http://creativemachines.cornell.edu/eureqa</a:t>
            </a:r>
            <a:endParaRPr lang="en-US" dirty="0"/>
          </a:p>
          <a:p>
            <a:pPr lvl="1"/>
            <a:r>
              <a:rPr lang="en-US" dirty="0"/>
              <a:t>Plugins to </a:t>
            </a:r>
            <a:r>
              <a:rPr lang="en-US" dirty="0" err="1"/>
              <a:t>Matlab</a:t>
            </a:r>
            <a:r>
              <a:rPr lang="en-US" dirty="0"/>
              <a:t>, </a:t>
            </a:r>
            <a:r>
              <a:rPr lang="en-US" dirty="0" err="1"/>
              <a:t>mathematica</a:t>
            </a:r>
            <a:r>
              <a:rPr lang="en-US" dirty="0"/>
              <a:t>, Python</a:t>
            </a:r>
          </a:p>
          <a:p>
            <a:pPr lvl="1"/>
            <a:r>
              <a:rPr lang="en-US" dirty="0"/>
              <a:t>Convenient format for data presentation</a:t>
            </a:r>
          </a:p>
          <a:p>
            <a:pPr lvl="1"/>
            <a:r>
              <a:rPr lang="en-US" dirty="0"/>
              <a:t>Standalone or grid resource usage</a:t>
            </a:r>
          </a:p>
          <a:p>
            <a:pPr lvl="1"/>
            <a:r>
              <a:rPr lang="en-US" dirty="0"/>
              <a:t>Windows, Linux or Mac</a:t>
            </a:r>
          </a:p>
          <a:p>
            <a:pPr lvl="1"/>
            <a:r>
              <a:rPr lang="pl-PL" dirty="0">
                <a:hlinkClick r:id="rId3"/>
              </a:rPr>
              <a:t>http://www.nutonian.com/</a:t>
            </a:r>
            <a:r>
              <a:rPr lang="pl-PL" dirty="0"/>
              <a:t> for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smtClean="0"/>
              <a:t>version</a:t>
            </a:r>
          </a:p>
          <a:p>
            <a:r>
              <a:rPr lang="it-IT" dirty="0" err="1"/>
              <a:t>Discipulus</a:t>
            </a:r>
            <a:r>
              <a:rPr lang="it-IT" dirty="0"/>
              <a:t>™ 5 </a:t>
            </a:r>
            <a:r>
              <a:rPr lang="it-IT" dirty="0" err="1"/>
              <a:t>Genetic</a:t>
            </a:r>
            <a:r>
              <a:rPr lang="it-IT" dirty="0"/>
              <a:t> Programming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39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Material - Books</a:t>
            </a:r>
          </a:p>
        </p:txBody>
      </p:sp>
      <p:sp>
        <p:nvSpPr>
          <p:cNvPr id="1403908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305800" cy="5029200"/>
          </a:xfrm>
          <a:noFill/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pl-PL" sz="2000" dirty="0">
                <a:hlinkClick r:id="rId3"/>
              </a:rPr>
              <a:t>Genetic Programming</a:t>
            </a:r>
            <a:r>
              <a:rPr lang="pl-PL" sz="2000" dirty="0"/>
              <a:t>, James </a:t>
            </a:r>
            <a:r>
              <a:rPr lang="pl-PL" sz="2000" dirty="0" err="1"/>
              <a:t>McDermott</a:t>
            </a:r>
            <a:r>
              <a:rPr lang="pl-PL" sz="2000" dirty="0"/>
              <a:t> and </a:t>
            </a:r>
            <a:r>
              <a:rPr lang="pl-PL" sz="2000" dirty="0" err="1"/>
              <a:t>Una</a:t>
            </a:r>
            <a:r>
              <a:rPr lang="pl-PL" sz="2000" dirty="0"/>
              <a:t>-May </a:t>
            </a:r>
            <a:r>
              <a:rPr lang="pl-PL" sz="2000" dirty="0" err="1"/>
              <a:t>O'Reilly</a:t>
            </a:r>
            <a:r>
              <a:rPr lang="pl-PL" sz="2000" dirty="0"/>
              <a:t>, In the </a:t>
            </a:r>
            <a:r>
              <a:rPr lang="pl-PL" sz="2000" dirty="0" err="1"/>
              <a:t>Handbook</a:t>
            </a:r>
            <a:r>
              <a:rPr lang="pl-PL" sz="2000" dirty="0"/>
              <a:t> of </a:t>
            </a:r>
            <a:r>
              <a:rPr lang="pl-PL" sz="2000" dirty="0" err="1"/>
              <a:t>Computational</a:t>
            </a:r>
            <a:r>
              <a:rPr lang="pl-PL" sz="2000" dirty="0"/>
              <a:t> </a:t>
            </a:r>
            <a:r>
              <a:rPr lang="pl-PL" sz="2000" dirty="0" err="1" smtClean="0"/>
              <a:t>Intelligence</a:t>
            </a:r>
            <a:r>
              <a:rPr lang="pl-PL" sz="2000" dirty="0" smtClean="0"/>
              <a:t>, </a:t>
            </a:r>
            <a:r>
              <a:rPr lang="pl-PL" sz="2000" dirty="0" err="1"/>
              <a:t>Topic</a:t>
            </a:r>
            <a:r>
              <a:rPr lang="pl-PL" sz="2000" dirty="0"/>
              <a:t> </a:t>
            </a:r>
            <a:r>
              <a:rPr lang="pl-PL" sz="2000" dirty="0" err="1"/>
              <a:t>Editors</a:t>
            </a:r>
            <a:r>
              <a:rPr lang="pl-PL" sz="2000" dirty="0"/>
              <a:t>: Dr. F. Neumann and Dr. K Witt, </a:t>
            </a:r>
            <a:r>
              <a:rPr lang="pl-PL" sz="2000" dirty="0" err="1"/>
              <a:t>Editors</a:t>
            </a:r>
            <a:r>
              <a:rPr lang="pl-PL" sz="2000" dirty="0"/>
              <a:t> in </a:t>
            </a:r>
            <a:r>
              <a:rPr lang="pl-PL" sz="2000" dirty="0" err="1"/>
              <a:t>Chief</a:t>
            </a:r>
            <a:r>
              <a:rPr lang="pl-PL" sz="2000" dirty="0"/>
              <a:t> Prof. Janusz Kacprzyk and Prof. Witold Pedrycz</a:t>
            </a:r>
            <a:r>
              <a:rPr lang="pl-PL" sz="20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Essentials of </a:t>
            </a:r>
            <a:r>
              <a:rPr lang="en-US" sz="2000" dirty="0" err="1">
                <a:solidFill>
                  <a:srgbClr val="FF0000"/>
                </a:solidFill>
              </a:rPr>
              <a:t>Metaheuristics</a:t>
            </a:r>
            <a:r>
              <a:rPr lang="en-US" sz="2000" dirty="0"/>
              <a:t>, Sean Luke, </a:t>
            </a:r>
            <a:r>
              <a:rPr lang="en-US" sz="2000" dirty="0" smtClean="0"/>
              <a:t>2010</a:t>
            </a:r>
            <a:endParaRPr lang="pl-PL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Genetic </a:t>
            </a:r>
            <a:r>
              <a:rPr lang="en-US" sz="2000" dirty="0">
                <a:solidFill>
                  <a:srgbClr val="FF0000"/>
                </a:solidFill>
              </a:rPr>
              <a:t>Programming: From Theory to Practice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10 years of workshop proceedings, on </a:t>
            </a:r>
            <a:r>
              <a:rPr lang="en-US" sz="1800" dirty="0" err="1"/>
              <a:t>SpringerLink</a:t>
            </a:r>
            <a:r>
              <a:rPr lang="en-US" sz="1800" dirty="0"/>
              <a:t>, edited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A Field Guide to Genetic Programming</a:t>
            </a:r>
            <a:r>
              <a:rPr lang="en-US" sz="2000" dirty="0"/>
              <a:t>, </a:t>
            </a:r>
            <a:r>
              <a:rPr lang="en-US" sz="2000" dirty="0" err="1"/>
              <a:t>Poli</a:t>
            </a:r>
            <a:r>
              <a:rPr lang="en-US" sz="2000" dirty="0"/>
              <a:t>, Langdon, McPhee, 2008, Lulu and online digitally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Advances in Genetic Programming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3 years, each in different volume, edited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John </a:t>
            </a:r>
            <a:r>
              <a:rPr lang="en-US" sz="2000" dirty="0"/>
              <a:t>R. </a:t>
            </a:r>
            <a:r>
              <a:rPr lang="en-US" sz="2000" dirty="0" err="1">
                <a:solidFill>
                  <a:srgbClr val="FF0000"/>
                </a:solidFill>
              </a:rPr>
              <a:t>Koza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/>
              <a:t>Genetic Programming: On the Programming of Computers by Means of Natural Selection, 1992 (MIT Press)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Genetic Programming II: Automatic Discovery of Reusable Programs, 1994 (MIT Press)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Genetic Programming III: Darwinian Invention and Problem Solving, 1999 with Forrest H Bennett III, David Andre, and Martin A. Keane, (Morgan Kaufmann)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Genetic Programming IV: Routine Human-Competitive Machine Intelligence, 2003 with Martin A. Keane, Matthew J. Streeter, William </a:t>
            </a:r>
            <a:r>
              <a:rPr lang="en-US" sz="1400" dirty="0" err="1"/>
              <a:t>Mydlowec</a:t>
            </a:r>
            <a:r>
              <a:rPr lang="en-US" sz="1400" dirty="0"/>
              <a:t>, </a:t>
            </a:r>
            <a:r>
              <a:rPr lang="en-US" sz="1400" dirty="0" err="1"/>
              <a:t>Jessen</a:t>
            </a:r>
            <a:r>
              <a:rPr lang="en-US" sz="1400" dirty="0"/>
              <a:t> Yu, and Guido </a:t>
            </a:r>
            <a:r>
              <a:rPr lang="en-US" sz="1400" dirty="0" err="1"/>
              <a:t>Lanza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Linear genetic programming</a:t>
            </a:r>
            <a:r>
              <a:rPr lang="en-US" sz="2000" dirty="0"/>
              <a:t>, Markus </a:t>
            </a:r>
            <a:r>
              <a:rPr lang="en-US" sz="2000" dirty="0" err="1"/>
              <a:t>Brameier</a:t>
            </a:r>
            <a:r>
              <a:rPr lang="en-US" sz="2000" dirty="0"/>
              <a:t>, Wolfgang </a:t>
            </a:r>
            <a:r>
              <a:rPr lang="en-US" sz="2000" dirty="0" err="1"/>
              <a:t>Banzhaf</a:t>
            </a:r>
            <a:r>
              <a:rPr lang="en-US" sz="2000" dirty="0"/>
              <a:t>, Springer (2007)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Genetic </a:t>
            </a:r>
            <a:r>
              <a:rPr lang="en-US" sz="2000" dirty="0">
                <a:solidFill>
                  <a:srgbClr val="FF0000"/>
                </a:solidFill>
              </a:rPr>
              <a:t>Programming: An Introduction</a:t>
            </a:r>
            <a:r>
              <a:rPr lang="en-US" sz="2000" dirty="0"/>
              <a:t>, </a:t>
            </a:r>
            <a:r>
              <a:rPr lang="en-US" sz="2000" dirty="0" err="1"/>
              <a:t>Banzhaf</a:t>
            </a:r>
            <a:r>
              <a:rPr lang="en-US" sz="2000" dirty="0"/>
              <a:t>, </a:t>
            </a:r>
            <a:r>
              <a:rPr lang="en-US" sz="2000" dirty="0" err="1"/>
              <a:t>Nordin</a:t>
            </a:r>
            <a:r>
              <a:rPr lang="en-US" sz="2000" dirty="0"/>
              <a:t>, Keller, </a:t>
            </a:r>
            <a:r>
              <a:rPr lang="en-US" sz="2000" dirty="0" err="1"/>
              <a:t>Francone</a:t>
            </a:r>
            <a:r>
              <a:rPr lang="en-US" sz="2000" dirty="0"/>
              <a:t>, 1997 (Morgan Kaufmann)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 typeface="Times" charset="0"/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05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07-14 at 3.13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1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Assignment A: </a:t>
            </a:r>
            <a:r>
              <a:rPr lang="en-US" dirty="0"/>
              <a:t>Behavioral Genetic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900" b="0" dirty="0" smtClean="0"/>
              <a:t>This </a:t>
            </a:r>
            <a:r>
              <a:rPr lang="en-US" sz="2900" b="0" dirty="0"/>
              <a:t>is a means of using subprogram behavioral information to inform evolutionary selection and variation.</a:t>
            </a:r>
            <a:endParaRPr lang="en-US" sz="2900" dirty="0"/>
          </a:p>
          <a:p>
            <a:pPr marL="0" indent="0">
              <a:buNone/>
            </a:pPr>
            <a:r>
              <a:rPr lang="en-US" sz="2900" b="0" dirty="0"/>
              <a:t>Part 1:</a:t>
            </a:r>
            <a:endParaRPr lang="en-US" sz="2900" dirty="0"/>
          </a:p>
          <a:p>
            <a:r>
              <a:rPr lang="en-US" sz="2900" b="0" dirty="0"/>
              <a:t>Novice/Intermediate/Advanced: Read “Behavioral Programming: A Broader and More Detailed Take on Semantic GP”. Krzysztof </a:t>
            </a:r>
            <a:r>
              <a:rPr lang="en-US" sz="2900" b="0" dirty="0" err="1"/>
              <a:t>Krawiec</a:t>
            </a:r>
            <a:r>
              <a:rPr lang="en-US" sz="2900" b="0" dirty="0"/>
              <a:t>, </a:t>
            </a:r>
            <a:r>
              <a:rPr lang="en-US" sz="2900" b="0" dirty="0" err="1"/>
              <a:t>Una</a:t>
            </a:r>
            <a:r>
              <a:rPr lang="en-US" sz="2900" b="0" dirty="0"/>
              <a:t>-May O'Reilly. GECCO 2014, </a:t>
            </a:r>
            <a:r>
              <a:rPr lang="en-US" sz="2900" b="0" dirty="0" err="1"/>
              <a:t>pp</a:t>
            </a:r>
            <a:r>
              <a:rPr lang="en-US" sz="2900" b="0" dirty="0"/>
              <a:t> 935-94.</a:t>
            </a:r>
            <a:endParaRPr lang="en-US" sz="2900" dirty="0"/>
          </a:p>
          <a:p>
            <a:pPr marL="0" indent="0">
              <a:buNone/>
            </a:pPr>
            <a:r>
              <a:rPr lang="en-US" sz="2900" b="0" dirty="0"/>
              <a:t>Part 2:</a:t>
            </a:r>
            <a:endParaRPr lang="en-US" sz="2900" dirty="0"/>
          </a:p>
          <a:p>
            <a:r>
              <a:rPr lang="en-US" sz="2900" b="0" dirty="0"/>
              <a:t>Novice/Intermediate/Advanced: Investigate the open source code for BGP in Java, i.e. run it and poke around the source code. The link to the  </a:t>
            </a:r>
            <a:r>
              <a:rPr lang="en-US" sz="2900" b="0" dirty="0" err="1"/>
              <a:t>github</a:t>
            </a:r>
            <a:r>
              <a:rPr lang="en-US" sz="2900" b="0" dirty="0"/>
              <a:t> repository is </a:t>
            </a:r>
            <a:r>
              <a:rPr lang="en-US" sz="2900" b="0" u="sng" dirty="0">
                <a:hlinkClick r:id="rId2"/>
              </a:rPr>
              <a:t>https://github.com/flexgp/BehavioralGP</a:t>
            </a:r>
            <a:r>
              <a:rPr lang="en-US" sz="2900" b="0" dirty="0"/>
              <a:t>. Use the master branch.</a:t>
            </a:r>
            <a:endParaRPr lang="en-US" sz="2900" dirty="0"/>
          </a:p>
          <a:p>
            <a:r>
              <a:rPr lang="en-US" sz="2900" b="0" dirty="0"/>
              <a:t>There is a GPTP 2017 paper on an extension to BGP in the S3 shared folder named </a:t>
            </a:r>
            <a:r>
              <a:rPr lang="en-US" sz="2900" b="0" dirty="0" err="1"/>
              <a:t>Una</a:t>
            </a:r>
            <a:r>
              <a:rPr lang="en-US" sz="2900" b="0" dirty="0"/>
              <a:t>-May O’Reilly/BGP_GPTP2017_FINE_HEMBERG_KRAWIEC_OREILLY.pdf.  </a:t>
            </a:r>
            <a:endParaRPr lang="en-US" sz="2900" dirty="0"/>
          </a:p>
          <a:p>
            <a:r>
              <a:rPr lang="en-US" sz="2900" b="0" dirty="0"/>
              <a:t>See: https://</a:t>
            </a:r>
            <a:r>
              <a:rPr lang="en-US" sz="2900" b="0" dirty="0" err="1"/>
              <a:t>drive.google.com</a:t>
            </a:r>
            <a:r>
              <a:rPr lang="en-US" sz="2900" b="0" dirty="0"/>
              <a:t>/drive/folders/0B_5mciNE35JFSlBfRjRsMHNoWkU?usp=sharing</a:t>
            </a:r>
            <a:endParaRPr lang="en-US" sz="2900" dirty="0"/>
          </a:p>
          <a:p>
            <a:pPr marL="0" indent="0">
              <a:buNone/>
            </a:pPr>
            <a:r>
              <a:rPr lang="en-US" sz="2900" b="0" dirty="0"/>
              <a:t>Part 3:</a:t>
            </a:r>
            <a:endParaRPr lang="en-US" sz="2900" dirty="0"/>
          </a:p>
          <a:p>
            <a:r>
              <a:rPr lang="en-US" sz="2900" b="0" dirty="0"/>
              <a:t>Novice: Provide a tutorial and set of external documentation for the software project. </a:t>
            </a:r>
            <a:endParaRPr lang="en-US" sz="2900" dirty="0"/>
          </a:p>
          <a:p>
            <a:r>
              <a:rPr lang="en-US" sz="2900" b="0" dirty="0"/>
              <a:t>Intermediate: Add 1 or more new GP problems to the BGP code base and request a </a:t>
            </a:r>
            <a:r>
              <a:rPr lang="en-US" sz="2900" b="0" dirty="0" err="1"/>
              <a:t>github</a:t>
            </a:r>
            <a:r>
              <a:rPr lang="en-US" sz="2900" b="0" dirty="0"/>
              <a:t> pull to have your source code become part of the project.  </a:t>
            </a:r>
            <a:endParaRPr lang="en-US" sz="2900" dirty="0"/>
          </a:p>
          <a:p>
            <a:r>
              <a:rPr lang="en-US" sz="2900" b="0" dirty="0"/>
              <a:t>Advanced: Develop a new way to exploit the subprogram fitness information BGP provides.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3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 err="1" smtClean="0"/>
              <a:t>B:</a:t>
            </a:r>
            <a:r>
              <a:rPr lang="en-US" dirty="0" err="1"/>
              <a:t>Coevolution</a:t>
            </a:r>
            <a:r>
              <a:rPr lang="en-US" dirty="0"/>
              <a:t> and GP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dirty="0"/>
              <a:t>Part 1:  Novice/Intermediate/Advanced: </a:t>
            </a:r>
            <a:endParaRPr lang="en-US" b="0" dirty="0" smtClean="0"/>
          </a:p>
          <a:p>
            <a:r>
              <a:rPr lang="en-US" b="0" dirty="0" smtClean="0"/>
              <a:t>Read </a:t>
            </a:r>
            <a:r>
              <a:rPr lang="en-US" b="0" dirty="0"/>
              <a:t>Elena </a:t>
            </a:r>
            <a:r>
              <a:rPr lang="en-US" b="0" dirty="0" err="1"/>
              <a:t>Popovici</a:t>
            </a:r>
            <a:r>
              <a:rPr lang="en-US" b="0" dirty="0"/>
              <a:t>, Anthony </a:t>
            </a:r>
            <a:r>
              <a:rPr lang="en-US" b="0" dirty="0" err="1"/>
              <a:t>Bucci</a:t>
            </a:r>
            <a:r>
              <a:rPr lang="en-US" b="0" dirty="0"/>
              <a:t>, R Paul </a:t>
            </a:r>
            <a:r>
              <a:rPr lang="en-US" b="0" dirty="0" err="1"/>
              <a:t>Wiegand</a:t>
            </a:r>
            <a:r>
              <a:rPr lang="en-US" b="0" dirty="0"/>
              <a:t>, and Edwin D De Jong. 2012. </a:t>
            </a:r>
            <a:r>
              <a:rPr lang="en-US" b="0" dirty="0" err="1"/>
              <a:t>Coevolutionary</a:t>
            </a:r>
            <a:r>
              <a:rPr lang="en-US" b="0" dirty="0"/>
              <a:t> principles. In Handbook of Natural Computing. Springer, 987–1033. (I can provide a </a:t>
            </a:r>
            <a:r>
              <a:rPr lang="en-US" b="0" dirty="0" err="1"/>
              <a:t>pdf</a:t>
            </a:r>
            <a:r>
              <a:rPr lang="en-US" b="0" dirty="0"/>
              <a:t> of this if you can’t obtain it)</a:t>
            </a:r>
            <a:endParaRPr lang="en-US" dirty="0"/>
          </a:p>
          <a:p>
            <a:pPr marL="0" indent="0">
              <a:buNone/>
            </a:pPr>
            <a:r>
              <a:rPr lang="en-US" b="0" dirty="0"/>
              <a:t>Part 2: Novice/Intermediate/Advanced</a:t>
            </a:r>
            <a:r>
              <a:rPr lang="en-US" b="0" dirty="0" smtClean="0"/>
              <a:t>:</a:t>
            </a:r>
          </a:p>
          <a:p>
            <a:r>
              <a:rPr lang="en-US" b="0" dirty="0" smtClean="0"/>
              <a:t> </a:t>
            </a:r>
            <a:r>
              <a:rPr lang="en-US" b="0" dirty="0"/>
              <a:t>Investigate the latest open source code release of </a:t>
            </a:r>
            <a:r>
              <a:rPr lang="en-US" b="0" dirty="0" err="1"/>
              <a:t>PonyGP</a:t>
            </a:r>
            <a:r>
              <a:rPr lang="en-US" b="0" dirty="0"/>
              <a:t> which has a bare-bones integration of coevolution, i.e. run it and poke around the source code. This code is written in Python. URL to come.</a:t>
            </a:r>
            <a:endParaRPr lang="en-US" dirty="0"/>
          </a:p>
          <a:p>
            <a:pPr marL="0" indent="0">
              <a:buNone/>
            </a:pPr>
            <a:r>
              <a:rPr lang="en-US" b="0" dirty="0"/>
              <a:t>Part 3: Intermediate/Advanced: </a:t>
            </a:r>
            <a:endParaRPr lang="en-US" b="0" dirty="0" smtClean="0"/>
          </a:p>
          <a:p>
            <a:r>
              <a:rPr lang="en-US" b="0" dirty="0" smtClean="0"/>
              <a:t>Extend </a:t>
            </a:r>
            <a:r>
              <a:rPr lang="en-US" b="0" dirty="0" err="1"/>
              <a:t>PonyGP+Coev</a:t>
            </a:r>
            <a:r>
              <a:rPr lang="en-US" b="0" dirty="0"/>
              <a:t> with some enhancement. E.g., either improve its current example or provide another example. Depending on your coding expertise and knowledge of GP and coevolution, set an appropriately challenging goal. </a:t>
            </a:r>
            <a:endParaRPr lang="en-US" b="0" dirty="0" smtClean="0"/>
          </a:p>
          <a:p>
            <a:pPr lvl="1"/>
            <a:r>
              <a:rPr lang="en-US" b="0" dirty="0" smtClean="0"/>
              <a:t>See </a:t>
            </a:r>
            <a:r>
              <a:rPr lang="en-US" b="0" dirty="0"/>
              <a:t>Andrea </a:t>
            </a:r>
            <a:r>
              <a:rPr lang="en-US" b="0" dirty="0" err="1"/>
              <a:t>Arcuri</a:t>
            </a:r>
            <a:r>
              <a:rPr lang="en-US" b="0" dirty="0"/>
              <a:t> and </a:t>
            </a:r>
            <a:r>
              <a:rPr lang="en-US" b="0" dirty="0" err="1"/>
              <a:t>Xin</a:t>
            </a:r>
            <a:r>
              <a:rPr lang="en-US" b="0" dirty="0"/>
              <a:t> Yao. 2007. “Coevolving programs and unit tests from their specification.” In Proceedings of the twenty-second IEEE/ACM international conference on Automated software engineering. ACM, 397–400 for an example if you’re stumped for ideas.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9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C: </a:t>
            </a:r>
            <a:r>
              <a:rPr lang="en-US" dirty="0"/>
              <a:t>Distributed GP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0" dirty="0" smtClean="0"/>
              <a:t>Part </a:t>
            </a:r>
            <a:r>
              <a:rPr lang="en-US" b="0" dirty="0"/>
              <a:t>1: Identify a paper or web-documented project on a distributed GP system that has software associated with </a:t>
            </a:r>
            <a:r>
              <a:rPr lang="en-US" b="0" dirty="0" smtClean="0"/>
              <a:t>it.</a:t>
            </a:r>
            <a:endParaRPr lang="en-US" dirty="0" smtClean="0"/>
          </a:p>
          <a:p>
            <a:pPr marL="0" indent="0">
              <a:buNone/>
            </a:pPr>
            <a:r>
              <a:rPr lang="en-US" b="0" dirty="0" smtClean="0"/>
              <a:t>I provide pointers to a number of examples.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0" dirty="0" smtClean="0"/>
              <a:t>Part </a:t>
            </a:r>
            <a:r>
              <a:rPr lang="en-US" b="0" dirty="0"/>
              <a:t>2 (optional): Try to run the software, i.e. run it and poke around the source code. This may require you to have extensive cloud scaling experience on  </a:t>
            </a:r>
            <a:r>
              <a:rPr lang="en-US" b="0" dirty="0" err="1"/>
              <a:t>OpenStack</a:t>
            </a:r>
            <a:r>
              <a:rPr lang="en-US" b="0" dirty="0"/>
              <a:t> or AWS. Or you may need CUDA experience.  If you don’t this is likely not a good assignment to choose.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0" dirty="0" smtClean="0"/>
              <a:t>Part </a:t>
            </a:r>
            <a:r>
              <a:rPr lang="en-US" b="0" dirty="0"/>
              <a:t>3. Design and plan how you would investigate an open GP problem with the system (i.e. integrate a new research investigation with it, not the one the original authors used to demo it.) Consider how specific needs interact with the desire for libraries/frameworks to be general.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478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Expected output and deliverable: </a:t>
            </a:r>
          </a:p>
          <a:p>
            <a:pPr marL="0" indent="0">
              <a:buNone/>
            </a:pPr>
            <a:r>
              <a:rPr lang="en-US" dirty="0"/>
              <a:t>I. Presentation material:</a:t>
            </a:r>
            <a:r>
              <a:rPr lang="en-US" b="0" dirty="0"/>
              <a:t> 3 slides on the paper, 5 slides on the source code covering codebase description, your appraisal and list of MUST-Do’s and WOULD-BE-NICE remarks.  10 minutes to present this  </a:t>
            </a: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II</a:t>
            </a:r>
            <a:r>
              <a:rPr lang="en-US" b="0" dirty="0"/>
              <a:t>. </a:t>
            </a:r>
            <a:r>
              <a:rPr lang="en-US" dirty="0"/>
              <a:t>For coding in part 3</a:t>
            </a:r>
            <a:r>
              <a:rPr lang="en-US" b="0" dirty="0"/>
              <a:t>: a demo shown to </a:t>
            </a:r>
            <a:r>
              <a:rPr lang="en-US" b="0" dirty="0" err="1"/>
              <a:t>Una</a:t>
            </a:r>
            <a:r>
              <a:rPr lang="en-US" b="0" dirty="0"/>
              <a:t>-May (and other mentors possibly).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585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b="0" dirty="0" smtClean="0"/>
              <a:t>Sun </a:t>
            </a:r>
            <a:r>
              <a:rPr lang="en-US" b="0" dirty="0"/>
              <a:t>4:10 - 6pm</a:t>
            </a:r>
            <a:endParaRPr lang="en-US" dirty="0"/>
          </a:p>
          <a:p>
            <a:pPr fontAlgn="t"/>
            <a:r>
              <a:rPr lang="en-US" b="0" dirty="0"/>
              <a:t>W21: Genetic and Evolutionary Computation in Defense, Security, and Risk Management (</a:t>
            </a:r>
            <a:r>
              <a:rPr lang="en-US" b="0" dirty="0" err="1"/>
              <a:t>SecDef</a:t>
            </a:r>
            <a:r>
              <a:rPr lang="en-US" b="0" dirty="0"/>
              <a:t>), </a:t>
            </a:r>
            <a:endParaRPr lang="en-US" b="0" dirty="0" smtClean="0"/>
          </a:p>
          <a:p>
            <a:pPr lvl="1" fontAlgn="t"/>
            <a:r>
              <a:rPr lang="en-US" b="0" dirty="0" smtClean="0"/>
              <a:t>First </a:t>
            </a:r>
            <a:r>
              <a:rPr lang="en-US" b="0" dirty="0"/>
              <a:t>Talk at 4:</a:t>
            </a:r>
            <a:r>
              <a:rPr lang="en-US" b="0" dirty="0" smtClean="0"/>
              <a:t>10</a:t>
            </a:r>
          </a:p>
          <a:p>
            <a:pPr fontAlgn="t"/>
            <a:r>
              <a:rPr lang="en-US" b="0" dirty="0"/>
              <a:t>Challenge: Compare and contrast the value of 3 different solution concepts used in </a:t>
            </a:r>
            <a:r>
              <a:rPr lang="en-US" b="0" dirty="0" smtClean="0"/>
              <a:t>the </a:t>
            </a:r>
            <a:r>
              <a:rPr lang="en-US" b="0" dirty="0" err="1" smtClean="0"/>
              <a:t>coevolutionary</a:t>
            </a:r>
            <a:r>
              <a:rPr lang="en-US" b="0" dirty="0" smtClean="0"/>
              <a:t> </a:t>
            </a:r>
            <a:r>
              <a:rPr lang="en-US" b="0" dirty="0"/>
              <a:t>algorithm for network security. </a:t>
            </a:r>
            <a:endParaRPr lang="en-US" dirty="0"/>
          </a:p>
          <a:p>
            <a:pPr fontAlgn="t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10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Papers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7-07-14 at 4.31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4715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7-14 at 6.5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8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4687"/>
      </p:ext>
    </p:extLst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7-07-14 at 6.5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8140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28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GP algorithm, </a:t>
            </a:r>
          </a:p>
          <a:p>
            <a:pPr lvl="1"/>
            <a:r>
              <a:rPr lang="en-US" dirty="0" smtClean="0"/>
              <a:t>assumes some familiarity with genetic algorithms or evolutionary strategies</a:t>
            </a:r>
          </a:p>
          <a:p>
            <a:pPr lvl="1"/>
            <a:r>
              <a:rPr lang="en-US" dirty="0" smtClean="0"/>
              <a:t>GP </a:t>
            </a:r>
            <a:r>
              <a:rPr lang="en-US" dirty="0"/>
              <a:t>design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Set groundwork for self-learning</a:t>
            </a:r>
          </a:p>
          <a:p>
            <a:r>
              <a:rPr lang="en-US" dirty="0" smtClean="0"/>
              <a:t>Assignments</a:t>
            </a:r>
          </a:p>
          <a:p>
            <a:r>
              <a:rPr lang="en-US" dirty="0" smtClean="0"/>
              <a:t>Challenge</a:t>
            </a:r>
          </a:p>
          <a:p>
            <a:r>
              <a:rPr lang="en-US" dirty="0" smtClean="0"/>
              <a:t>3 Papers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5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GP</a:t>
            </a:r>
            <a:endParaRPr lang="en-US" dirty="0"/>
          </a:p>
        </p:txBody>
      </p:sp>
      <p:sp>
        <p:nvSpPr>
          <p:cNvPr id="1218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en-US" dirty="0" smtClean="0"/>
              <a:t>GP is the </a:t>
            </a:r>
            <a:r>
              <a:rPr lang="en-US" dirty="0"/>
              <a:t>g</a:t>
            </a:r>
            <a:r>
              <a:rPr lang="en-US" dirty="0" smtClean="0"/>
              <a:t>enetic </a:t>
            </a:r>
            <a:r>
              <a:rPr lang="en-US" dirty="0"/>
              <a:t>evolution of </a:t>
            </a:r>
            <a:r>
              <a:rPr lang="en-US" u="sng" dirty="0"/>
              <a:t>executable</a:t>
            </a:r>
            <a:r>
              <a:rPr lang="en-US" dirty="0"/>
              <a:t> </a:t>
            </a:r>
            <a:r>
              <a:rPr lang="en-US" dirty="0" smtClean="0"/>
              <a:t>expressions</a:t>
            </a:r>
          </a:p>
          <a:p>
            <a:pPr marL="457200" indent="-457200">
              <a:buSzTx/>
              <a:buFont typeface="+mj-lt"/>
              <a:buAutoNum type="arabicPeriod"/>
            </a:pPr>
            <a:r>
              <a:rPr lang="en-US" dirty="0" smtClean="0"/>
              <a:t>Black box example of GP symbolic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Tree-based GP:</a:t>
            </a:r>
          </a:p>
          <a:p>
            <a:pPr marL="857250" lvl="1" indent="-457200"/>
            <a:r>
              <a:rPr lang="en-US" dirty="0" smtClean="0"/>
              <a:t>tree-based representation and crossover</a:t>
            </a:r>
          </a:p>
          <a:p>
            <a:pPr marL="857250" lvl="1" indent="-457200"/>
            <a:r>
              <a:rPr lang="en-US" dirty="0" smtClean="0"/>
              <a:t>GP system</a:t>
            </a:r>
          </a:p>
          <a:p>
            <a:pPr marL="857250" lvl="1" indent="-457200"/>
            <a:r>
              <a:rPr lang="en-US" dirty="0" smtClean="0"/>
              <a:t>Nuts </a:t>
            </a:r>
            <a:r>
              <a:rPr lang="en-US" dirty="0"/>
              <a:t>and Bolts Descriptions of Algorithm </a:t>
            </a:r>
            <a:r>
              <a:rPr lang="en-US" dirty="0" smtClean="0"/>
              <a:t>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Resources and reference material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6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Programming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understanding the problem, </a:t>
            </a:r>
          </a:p>
          <a:p>
            <a:r>
              <a:rPr lang="en-US" dirty="0" smtClean="0"/>
              <a:t>assembling an algorithm or methodology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demands design </a:t>
            </a:r>
            <a:r>
              <a:rPr lang="en-US" dirty="0" err="1" smtClean="0"/>
              <a:t>systematicity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can require</a:t>
            </a:r>
          </a:p>
          <a:p>
            <a:pPr lvl="1"/>
            <a:r>
              <a:rPr lang="en-US" dirty="0" smtClean="0"/>
              <a:t> decomposition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</a:t>
            </a:r>
            <a:r>
              <a:rPr lang="en-US" dirty="0"/>
              <a:t>-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complex </a:t>
            </a:r>
            <a:r>
              <a:rPr lang="en-US" dirty="0"/>
              <a:t>logic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3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Program Search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can’t be predetermined </a:t>
            </a:r>
            <a:r>
              <a:rPr lang="en-US" dirty="0" smtClean="0"/>
              <a:t>in </a:t>
            </a:r>
            <a:r>
              <a:rPr lang="en-US" dirty="0"/>
              <a:t>terms of </a:t>
            </a:r>
            <a:r>
              <a:rPr lang="en-US" dirty="0" smtClean="0"/>
              <a:t>length </a:t>
            </a:r>
            <a:r>
              <a:rPr lang="en-US" dirty="0"/>
              <a:t>or </a:t>
            </a:r>
            <a:r>
              <a:rPr lang="en-US" dirty="0" smtClean="0"/>
              <a:t>logic structure 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representation </a:t>
            </a:r>
            <a:r>
              <a:rPr lang="en-US" dirty="0" smtClean="0"/>
              <a:t>cannot be </a:t>
            </a:r>
            <a:r>
              <a:rPr lang="en-US" dirty="0"/>
              <a:t>fixed length</a:t>
            </a:r>
          </a:p>
          <a:p>
            <a:pPr lvl="1"/>
            <a:r>
              <a:rPr lang="en-US" dirty="0" smtClean="0"/>
              <a:t>lose </a:t>
            </a:r>
            <a:r>
              <a:rPr lang="en-US" dirty="0"/>
              <a:t>the position-based meaning of an evolvable </a:t>
            </a:r>
            <a:r>
              <a:rPr lang="en-US" dirty="0" smtClean="0"/>
              <a:t>unit</a:t>
            </a:r>
          </a:p>
          <a:p>
            <a:pPr lvl="1"/>
            <a:r>
              <a:rPr lang="en-US" dirty="0" smtClean="0"/>
              <a:t>need to express hierarchical logic</a:t>
            </a:r>
            <a:endParaRPr lang="en-US" dirty="0"/>
          </a:p>
          <a:p>
            <a:r>
              <a:rPr lang="en-US" dirty="0" smtClean="0"/>
              <a:t>variation must still assure </a:t>
            </a:r>
            <a:r>
              <a:rPr lang="en-US" dirty="0"/>
              <a:t>syntactic </a:t>
            </a:r>
            <a:r>
              <a:rPr lang="en-US" dirty="0" smtClean="0"/>
              <a:t>correctness</a:t>
            </a:r>
          </a:p>
          <a:p>
            <a:pPr lvl="1"/>
            <a:r>
              <a:rPr lang="en-US" dirty="0" smtClean="0"/>
              <a:t>won’t be understood by compiler or interpreter</a:t>
            </a:r>
            <a:endParaRPr lang="en-US" dirty="0"/>
          </a:p>
          <a:p>
            <a:r>
              <a:rPr lang="en-US" dirty="0"/>
              <a:t>variation must still assure </a:t>
            </a:r>
            <a:r>
              <a:rPr lang="en-US" dirty="0" smtClean="0"/>
              <a:t>program doesn’t crash</a:t>
            </a:r>
          </a:p>
          <a:p>
            <a:pPr lvl="1"/>
            <a:r>
              <a:rPr lang="en-US" dirty="0" smtClean="0"/>
              <a:t>divide by zero</a:t>
            </a:r>
          </a:p>
          <a:p>
            <a:pPr lvl="1"/>
            <a:r>
              <a:rPr lang="en-US" dirty="0" smtClean="0"/>
              <a:t>array overflow</a:t>
            </a:r>
          </a:p>
          <a:p>
            <a:pPr lvl="1"/>
            <a:r>
              <a:rPr lang="en-US" dirty="0" smtClean="0"/>
              <a:t>infinite loops</a:t>
            </a:r>
          </a:p>
          <a:p>
            <a:r>
              <a:rPr lang="en-US" dirty="0" smtClean="0"/>
              <a:t>have to search a large (but finite) varying length search space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6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Domains where </a:t>
            </a:r>
            <a:r>
              <a:rPr lang="en-US" dirty="0" smtClean="0"/>
              <a:t>GP is Used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28800" y="6248400"/>
            <a:ext cx="5638800" cy="45720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Evolutionary Computation and Evolutionary Algorithms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7200" y="914400"/>
            <a:ext cx="83058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Times" charset="0"/>
              <a:buChar char="•"/>
              <a:defRPr sz="2400" b="1">
                <a:solidFill>
                  <a:srgbClr val="666666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Char char="–"/>
              <a:defRPr sz="2000" b="1">
                <a:solidFill>
                  <a:srgbClr val="666666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Char char="»"/>
              <a:defRPr b="1">
                <a:solidFill>
                  <a:srgbClr val="666666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charset="0"/>
              <a:buChar char="§"/>
              <a:defRPr sz="1600" b="1">
                <a:solidFill>
                  <a:srgbClr val="666666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charset="0"/>
              <a:buChar char="v"/>
              <a:defRPr sz="1400" b="1">
                <a:solidFill>
                  <a:srgbClr val="666666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100000"/>
              <a:buFont typeface="Wingdings" pitchFamily="-80" charset="2"/>
              <a:buChar char="v"/>
              <a:defRPr sz="1400" b="1">
                <a:solidFill>
                  <a:srgbClr val="666666"/>
                </a:solidFill>
                <a:latin typeface="+mn-lt"/>
              </a:defRPr>
            </a:lvl9pPr>
          </a:lstStyle>
          <a:p>
            <a:pPr marL="457200" lvl="1" indent="0" algn="ctr">
              <a:buNone/>
            </a:pPr>
            <a:r>
              <a:rPr lang="en-US" sz="2800" dirty="0" smtClean="0"/>
              <a:t>GP </a:t>
            </a:r>
            <a:r>
              <a:rPr lang="en-US" sz="2800" dirty="0"/>
              <a:t>is the search for </a:t>
            </a:r>
            <a:r>
              <a:rPr lang="en-US" sz="2800" dirty="0" smtClean="0"/>
              <a:t>correct </a:t>
            </a:r>
          </a:p>
          <a:p>
            <a:pPr marL="457200" lvl="1" indent="0" algn="ctr">
              <a:buNone/>
            </a:pPr>
            <a:r>
              <a:rPr lang="en-US" sz="2800" dirty="0" smtClean="0"/>
              <a:t>executable expressions</a:t>
            </a:r>
            <a:endParaRPr lang="en-US" dirty="0" smtClean="0"/>
          </a:p>
          <a:p>
            <a:r>
              <a:rPr lang="en-US" dirty="0" smtClean="0"/>
              <a:t>Program repair</a:t>
            </a:r>
          </a:p>
          <a:p>
            <a:r>
              <a:rPr lang="en-US" dirty="0" smtClean="0"/>
              <a:t>Automatic programming</a:t>
            </a:r>
          </a:p>
          <a:p>
            <a:r>
              <a:rPr lang="en-US" dirty="0"/>
              <a:t>C</a:t>
            </a:r>
            <a:r>
              <a:rPr lang="en-US" dirty="0" smtClean="0"/>
              <a:t>yber-security (heterogeneous programs for one function)</a:t>
            </a:r>
          </a:p>
          <a:p>
            <a:r>
              <a:rPr lang="en-US" sz="2200" dirty="0" smtClean="0"/>
              <a:t>System </a:t>
            </a:r>
            <a:r>
              <a:rPr lang="en-US" sz="2200" dirty="0"/>
              <a:t>identification aka symbolic regression, modeling</a:t>
            </a:r>
          </a:p>
          <a:p>
            <a:r>
              <a:rPr lang="en-US" sz="2200" dirty="0"/>
              <a:t>Symbolic regression is a form of supervised machine learning</a:t>
            </a:r>
          </a:p>
          <a:p>
            <a:pPr lvl="1"/>
            <a:r>
              <a:rPr lang="en-US" dirty="0"/>
              <a:t>GP offers some unsupervised ML techniques as well</a:t>
            </a:r>
          </a:p>
          <a:p>
            <a:pPr lvl="2"/>
            <a:r>
              <a:rPr lang="en-US" dirty="0" smtClean="0"/>
              <a:t>Clustering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3505200" y="65690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9pPr>
          </a:lstStyle>
          <a:p>
            <a:pPr algn="ctr"/>
            <a:fld id="{47F16BFD-34D5-F54A-8815-F0E150061FE7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856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Alfa-Templat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2_Default Them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2_Alfa-Templat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3_Default Them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lfa-Templat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6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3_Alfa-Templat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7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4_Default Them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8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9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2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3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4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5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6.xml><?xml version="1.0" encoding="utf-8"?>
<a:theme xmlns:a="http://schemas.openxmlformats.org/drawingml/2006/main" name="1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7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8.xml><?xml version="1.0" encoding="utf-8"?>
<a:theme xmlns:a="http://schemas.openxmlformats.org/drawingml/2006/main" name="1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9.xml><?xml version="1.0" encoding="utf-8"?>
<a:theme xmlns:a="http://schemas.openxmlformats.org/drawingml/2006/main" name="4_Alfa-Templat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efault Them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EDO-Template-April2012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Default Theme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ut104_oreilly">
  <a:themeElements>
    <a:clrScheme name="">
      <a:dk1>
        <a:srgbClr val="474747"/>
      </a:dk1>
      <a:lt1>
        <a:srgbClr val="FFFFFF"/>
      </a:lt1>
      <a:dk2>
        <a:srgbClr val="FC0128"/>
      </a:dk2>
      <a:lt2>
        <a:srgbClr val="676767"/>
      </a:lt2>
      <a:accent1>
        <a:srgbClr val="CECECE"/>
      </a:accent1>
      <a:accent2>
        <a:srgbClr val="919191"/>
      </a:accent2>
      <a:accent3>
        <a:srgbClr val="FFFFFF"/>
      </a:accent3>
      <a:accent4>
        <a:srgbClr val="3B3B3B"/>
      </a:accent4>
      <a:accent5>
        <a:srgbClr val="E3E3E3"/>
      </a:accent5>
      <a:accent6>
        <a:srgbClr val="838383"/>
      </a:accent6>
      <a:hlink>
        <a:srgbClr val="114FFB"/>
      </a:hlink>
      <a:folHlink>
        <a:srgbClr val="DADADA"/>
      </a:folHlink>
    </a:clrScheme>
    <a:fontScheme name="CBCL-AI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-80" charset="0"/>
          </a:defRPr>
        </a:defPPr>
      </a:lstStyle>
    </a:lnDef>
  </a:objectDefaults>
  <a:extraClrSchemeLst>
    <a:extraClrScheme>
      <a:clrScheme name="CBCL-AI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BCL-AI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CL-AI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90297</TotalTime>
  <Words>3855</Words>
  <Application>Microsoft Macintosh PowerPoint</Application>
  <PresentationFormat>Letter Paper (8.5x11 in)</PresentationFormat>
  <Paragraphs>724</Paragraphs>
  <Slides>47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39</vt:i4>
      </vt:variant>
      <vt:variant>
        <vt:lpstr>Slide Titles</vt:lpstr>
      </vt:variant>
      <vt:variant>
        <vt:i4>47</vt:i4>
      </vt:variant>
    </vt:vector>
  </HeadingPairs>
  <TitlesOfParts>
    <vt:vector size="86" baseType="lpstr">
      <vt:lpstr>EDO-Template-April2012</vt:lpstr>
      <vt:lpstr>Alfa-Template</vt:lpstr>
      <vt:lpstr>1_EDO-Template-April2012</vt:lpstr>
      <vt:lpstr>Custom Design</vt:lpstr>
      <vt:lpstr>Default Theme</vt:lpstr>
      <vt:lpstr>2_EDO-Template-April2012</vt:lpstr>
      <vt:lpstr>1_Custom Design</vt:lpstr>
      <vt:lpstr>1_Default Theme</vt:lpstr>
      <vt:lpstr>tut104_oreilly</vt:lpstr>
      <vt:lpstr>1_Alfa-Template</vt:lpstr>
      <vt:lpstr>3_EDO-Template-April2012</vt:lpstr>
      <vt:lpstr>2_Custom Design</vt:lpstr>
      <vt:lpstr>2_Default Theme</vt:lpstr>
      <vt:lpstr>4_EDO-Template-April2012</vt:lpstr>
      <vt:lpstr>3_Custom Design</vt:lpstr>
      <vt:lpstr>2_Alfa-Template</vt:lpstr>
      <vt:lpstr>5_EDO-Template-April2012</vt:lpstr>
      <vt:lpstr>4_Custom Design</vt:lpstr>
      <vt:lpstr>3_Default Theme</vt:lpstr>
      <vt:lpstr>6_EDO-Template-April2012</vt:lpstr>
      <vt:lpstr>5_Custom Design</vt:lpstr>
      <vt:lpstr>3_Alfa-Template</vt:lpstr>
      <vt:lpstr>7_EDO-Template-April2012</vt:lpstr>
      <vt:lpstr>6_Custom Design</vt:lpstr>
      <vt:lpstr>4_Default Theme</vt:lpstr>
      <vt:lpstr>8_EDO-Template-April2012</vt:lpstr>
      <vt:lpstr>7_Custom Design</vt:lpstr>
      <vt:lpstr>9_EDO-Template-April2012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17_Custom Design</vt:lpstr>
      <vt:lpstr>4_Alfa-Template</vt:lpstr>
      <vt:lpstr>Genetic Programming</vt:lpstr>
      <vt:lpstr>Instructor: Una-May O’Reilly</vt:lpstr>
      <vt:lpstr>Some Thoughts</vt:lpstr>
      <vt:lpstr>PowerPoint Presentation</vt:lpstr>
      <vt:lpstr>Agenda</vt:lpstr>
      <vt:lpstr>Intro to GP</vt:lpstr>
      <vt:lpstr>What Makes Programming Challenging?</vt:lpstr>
      <vt:lpstr>What Makes Program Search Challenging?</vt:lpstr>
      <vt:lpstr>Problem Domains where GP is Used</vt:lpstr>
      <vt:lpstr>Black Box Example of GP Symbolic Regression</vt:lpstr>
      <vt:lpstr>Regression</vt:lpstr>
      <vt:lpstr>A Black Box GP Symbolic Regression Learner</vt:lpstr>
      <vt:lpstr>GP is an EA</vt:lpstr>
      <vt:lpstr>What Makes GP Different from Other EAs</vt:lpstr>
      <vt:lpstr>Koza’s Executable Expressions</vt:lpstr>
      <vt:lpstr>GP Representation: Abstract Syntax Trees</vt:lpstr>
      <vt:lpstr>GP Tree Crossover</vt:lpstr>
      <vt:lpstr>Tree Crossover Details</vt:lpstr>
      <vt:lpstr>GP Tree Mutation</vt:lpstr>
      <vt:lpstr>HVL-Mutation:  substitution, deletion, insertion</vt:lpstr>
      <vt:lpstr>Population Initialization</vt:lpstr>
      <vt:lpstr>Determining a Expression’s Fitness</vt:lpstr>
      <vt:lpstr>How does my GP system execute an expression?</vt:lpstr>
      <vt:lpstr>A Lisp GP system </vt:lpstr>
      <vt:lpstr>Details When Trying to Solve a Problem with GP</vt:lpstr>
      <vt:lpstr>GP Preparatory Steps</vt:lpstr>
      <vt:lpstr>PonyGP: a Python GP system</vt:lpstr>
      <vt:lpstr>Top Level GP Algorithm</vt:lpstr>
      <vt:lpstr>GP Parameters</vt:lpstr>
      <vt:lpstr>What Makes GP’s Search Successful?</vt:lpstr>
      <vt:lpstr>GP Topics</vt:lpstr>
      <vt:lpstr>PonyGP: a Python GP system</vt:lpstr>
      <vt:lpstr>PonyGP: Simple Symbolic Regression</vt:lpstr>
      <vt:lpstr>ALFA GP Software</vt:lpstr>
      <vt:lpstr>Reference Material</vt:lpstr>
      <vt:lpstr>GP Software</vt:lpstr>
      <vt:lpstr>Genetic Programming Benchmarks</vt:lpstr>
      <vt:lpstr>Software Packages for Symbolic Regression</vt:lpstr>
      <vt:lpstr>Reference Material - Books</vt:lpstr>
      <vt:lpstr>Assignment A: Behavioral Genetic Programming</vt:lpstr>
      <vt:lpstr>Assignment B:Coevolution and GP </vt:lpstr>
      <vt:lpstr>Assignment C: Distributed GP</vt:lpstr>
      <vt:lpstr>PowerPoint Presentation</vt:lpstr>
      <vt:lpstr>Challenge</vt:lpstr>
      <vt:lpstr>Summary Papers</vt:lpstr>
      <vt:lpstr>PowerPoint Presentation</vt:lpstr>
      <vt:lpstr>PowerPoint Presentation</vt:lpstr>
    </vt:vector>
  </TitlesOfParts>
  <Manager/>
  <Company>MIT CSAIL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 Lec 1: Intro to Genetic Programming, my assignments and exercises</dc:title>
  <dc:subject/>
  <dc:creator>Una-May O'Reilly</dc:creator>
  <cp:keywords/>
  <dc:description/>
  <cp:lastModifiedBy>UnaMay OReilly</cp:lastModifiedBy>
  <cp:revision>2623</cp:revision>
  <cp:lastPrinted>2013-04-29T02:09:03Z</cp:lastPrinted>
  <dcterms:created xsi:type="dcterms:W3CDTF">1998-05-08T22:39:46Z</dcterms:created>
  <dcterms:modified xsi:type="dcterms:W3CDTF">2017-07-14T13:59:57Z</dcterms:modified>
  <cp:category/>
</cp:coreProperties>
</file>